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c8afe54f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c8afe54f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"We're comparing three large species—Elephants, Caribou, and Grizzlies—to see how they face the </a:t>
            </a:r>
            <a:r>
              <a:rPr lang="en-GB" b="1">
                <a:solidFill>
                  <a:schemeClr val="dk1"/>
                </a:solidFill>
              </a:rPr>
              <a:t>same three global problems</a:t>
            </a:r>
            <a:r>
              <a:rPr lang="en-GB">
                <a:solidFill>
                  <a:schemeClr val="dk1"/>
                </a:solidFill>
              </a:rPr>
              <a:t>."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c8afe54f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c8afe54f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9c8afe54f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9c8afe54f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c8afe54f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c8afe54f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9c8afe54f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9c8afe54f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c8afe54f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9c8afe54f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c8afe54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9c8afe54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2y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mzJbpJ5WEK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ablemagazine.org/content/article/food-environment/2025/conflicts-between-people-and-grizzly-bea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m/search?q=https://www.worldwildlife.org/teaching-resources/toolkits/elephant-toolkit%23outsmart-elepha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f.org.uk/sites/default/files/2019-04/KS3_WWF_IllegalWildlifeTradeInvestigation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5275" y="173600"/>
            <a:ext cx="8520600" cy="9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22" b="1">
                <a:highlight>
                  <a:srgbClr val="EFEFEF"/>
                </a:highlight>
              </a:rPr>
              <a:t>Giants and Guardians: A Global Conservation Comparison</a:t>
            </a:r>
            <a:r>
              <a:rPr lang="en-GB" sz="2000">
                <a:highlight>
                  <a:srgbClr val="EFEFEF"/>
                </a:highlight>
              </a:rPr>
              <a:t> 🌍</a:t>
            </a:r>
            <a:endParaRPr sz="6100">
              <a:highlight>
                <a:srgbClr val="EFEFEF"/>
              </a:highligh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369500"/>
            <a:ext cx="85206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2390" b="1">
                <a:solidFill>
                  <a:schemeClr val="dk1"/>
                </a:solidFill>
                <a:highlight>
                  <a:schemeClr val="lt2"/>
                </a:highlight>
              </a:rPr>
              <a:t>Comparing Challenges &amp; Solutions in Africa, the Us and      Canada </a:t>
            </a:r>
            <a:endParaRPr sz="2190" b="1">
              <a:solidFill>
                <a:schemeClr val="dk1"/>
              </a:solidFill>
              <a:highlight>
                <a:schemeClr val="lt2"/>
              </a:highlight>
            </a:endParaRPr>
          </a:p>
        </p:txBody>
      </p:sp>
      <p:pic>
        <p:nvPicPr>
          <p:cNvPr id="56" name="Google Shape;56;p13" descr="Grizzly bear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9826" y="2836325"/>
            <a:ext cx="3321477" cy="22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elephant with a green leaf&#10;&#10;AI-generated content may be incorrect.">
            <a:extLst>
              <a:ext uri="{FF2B5EF4-FFF2-40B4-BE49-F238E27FC236}">
                <a16:creationId xmlns:a16="http://schemas.microsoft.com/office/drawing/2014/main" id="{94D56667-8BBA-2792-0A77-11AD108D7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93" y="4087198"/>
            <a:ext cx="1038945" cy="984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1428"/>
              <a:buFont typeface="Arial"/>
              <a:buNone/>
            </a:pPr>
            <a:r>
              <a:rPr lang="en-GB" sz="3500" b="1"/>
              <a:t>Challenges We Will Compare:</a:t>
            </a:r>
            <a:r>
              <a:rPr lang="en-GB" sz="3500"/>
              <a:t> 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520850"/>
            <a:ext cx="85206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</a:rPr>
              <a:t>1. Habitat Fragmentation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</a:rPr>
              <a:t>2. Human-Wildlife Conflict (HWC)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500">
                <a:solidFill>
                  <a:schemeClr val="dk1"/>
                </a:solidFill>
              </a:rPr>
              <a:t>3. Illegal Exploitation (Trade/Poaching)</a:t>
            </a:r>
            <a:endParaRPr sz="4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 1: Habitat Fragmentation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8" b="1">
                <a:solidFill>
                  <a:schemeClr val="dk1"/>
                </a:solidFill>
              </a:rPr>
              <a:t>Challenge 1: Sliced Habitats (Fragmentation</a:t>
            </a:r>
            <a:r>
              <a:rPr lang="en-GB" sz="4034" b="1">
                <a:solidFill>
                  <a:schemeClr val="dk1"/>
                </a:solidFill>
              </a:rPr>
              <a:t>)</a:t>
            </a:r>
            <a:endParaRPr sz="4034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303" b="1">
                <a:solidFill>
                  <a:schemeClr val="dk1"/>
                </a:solidFill>
              </a:rPr>
              <a:t>Definition:</a:t>
            </a:r>
            <a:r>
              <a:rPr lang="en-GB" sz="4303">
                <a:solidFill>
                  <a:schemeClr val="dk1"/>
                </a:solidFill>
              </a:rPr>
              <a:t> "When human development (roads, towns, logging) cuts natural landscapes into isolated pieces."</a:t>
            </a:r>
            <a:endParaRPr sz="5946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157" b="1">
                <a:solidFill>
                  <a:schemeClr val="dk1"/>
                </a:solidFill>
              </a:rPr>
              <a:t>North American Example🇺🇸🇨🇦 </a:t>
            </a:r>
            <a:endParaRPr sz="415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157" b="1">
                <a:solidFill>
                  <a:schemeClr val="dk1"/>
                </a:solidFill>
              </a:rPr>
              <a:t>The Problem:</a:t>
            </a:r>
            <a:r>
              <a:rPr lang="en-GB" sz="4157">
                <a:solidFill>
                  <a:schemeClr val="dk1"/>
                </a:solidFill>
              </a:rPr>
              <a:t> Highways and logging break up migration routes for </a:t>
            </a:r>
            <a:r>
              <a:rPr lang="en-GB" sz="4157" b="1">
                <a:solidFill>
                  <a:schemeClr val="dk1"/>
                </a:solidFill>
              </a:rPr>
              <a:t>Grizzlies</a:t>
            </a:r>
            <a:r>
              <a:rPr lang="en-GB" sz="4157">
                <a:solidFill>
                  <a:schemeClr val="dk1"/>
                </a:solidFill>
              </a:rPr>
              <a:t> and </a:t>
            </a:r>
            <a:r>
              <a:rPr lang="en-GB" sz="4157" b="1">
                <a:solidFill>
                  <a:schemeClr val="dk1"/>
                </a:solidFill>
              </a:rPr>
              <a:t>Caribou</a:t>
            </a:r>
            <a:r>
              <a:rPr lang="en-GB" sz="4157">
                <a:solidFill>
                  <a:schemeClr val="dk1"/>
                </a:solidFill>
              </a:rPr>
              <a:t>. Small populations get isolated and can't find new mates or enough resources.</a:t>
            </a:r>
            <a:endParaRPr sz="415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157" b="1">
                <a:solidFill>
                  <a:schemeClr val="dk1"/>
                </a:solidFill>
              </a:rPr>
              <a:t>Africa Example🇿🇦🇰🇪 </a:t>
            </a:r>
            <a:endParaRPr sz="415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157" b="1">
                <a:solidFill>
                  <a:schemeClr val="dk1"/>
                </a:solidFill>
              </a:rPr>
              <a:t>The Problem:</a:t>
            </a:r>
            <a:r>
              <a:rPr lang="en-GB" sz="4157">
                <a:solidFill>
                  <a:schemeClr val="dk1"/>
                </a:solidFill>
              </a:rPr>
              <a:t> Settlements and farms cut </a:t>
            </a:r>
            <a:r>
              <a:rPr lang="en-GB" sz="4157" b="1">
                <a:solidFill>
                  <a:schemeClr val="dk1"/>
                </a:solidFill>
              </a:rPr>
              <a:t>Elephant Corridors</a:t>
            </a:r>
            <a:r>
              <a:rPr lang="en-GB" sz="4157">
                <a:solidFill>
                  <a:schemeClr val="dk1"/>
                </a:solidFill>
              </a:rPr>
              <a:t>, preventing herds from reaching vital seasonal food and water sources.</a:t>
            </a:r>
            <a:endParaRPr sz="415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157" b="1">
                <a:solidFill>
                  <a:schemeClr val="dk1"/>
                </a:solidFill>
              </a:rPr>
              <a:t>Connect the Dots:</a:t>
            </a:r>
            <a:r>
              <a:rPr lang="en-GB" sz="4157">
                <a:solidFill>
                  <a:schemeClr val="dk1"/>
                </a:solidFill>
              </a:rPr>
              <a:t> "The problem is the same: the animals can't move.”</a:t>
            </a:r>
            <a:endParaRPr sz="415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157" b="1">
                <a:solidFill>
                  <a:schemeClr val="dk1"/>
                </a:solidFill>
              </a:rPr>
              <a:t>Global Solution Connectivity &amp; Wildlife Crossings</a:t>
            </a:r>
            <a:endParaRPr sz="415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157">
                <a:solidFill>
                  <a:schemeClr val="dk1"/>
                </a:solidFill>
              </a:rPr>
              <a:t>(The need to link habitats).</a:t>
            </a:r>
            <a:endParaRPr sz="561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168" b="1">
                <a:solidFill>
                  <a:schemeClr val="dk1"/>
                </a:solidFill>
              </a:rPr>
              <a:t>Resource Link for Students:</a:t>
            </a:r>
            <a:r>
              <a:rPr lang="en-GB" sz="4168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4168" u="sng">
                <a:solidFill>
                  <a:schemeClr val="hlink"/>
                </a:solidFill>
                <a:hlinkClick r:id="rId3"/>
              </a:rPr>
              <a:t>Yellowstone to Yukon Conservation Initiative (Y2Y)</a:t>
            </a:r>
            <a:endParaRPr sz="416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Solution Spotlight: Wildlife Crossings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480" b="1">
                <a:solidFill>
                  <a:schemeClr val="dk1"/>
                </a:solidFill>
              </a:rPr>
              <a:t>North America</a:t>
            </a:r>
            <a:r>
              <a:rPr lang="en-GB" sz="1480">
                <a:solidFill>
                  <a:schemeClr val="dk1"/>
                </a:solidFill>
              </a:rPr>
              <a:t>- Massive </a:t>
            </a:r>
            <a:r>
              <a:rPr lang="en-GB" sz="1480" b="1">
                <a:solidFill>
                  <a:schemeClr val="dk1"/>
                </a:solidFill>
              </a:rPr>
              <a:t>Overpasses</a:t>
            </a:r>
            <a:r>
              <a:rPr lang="en-GB" sz="1480">
                <a:solidFill>
                  <a:schemeClr val="dk1"/>
                </a:solidFill>
              </a:rPr>
              <a:t> (bridges) and </a:t>
            </a:r>
            <a:r>
              <a:rPr lang="en-GB" sz="1480" b="1">
                <a:solidFill>
                  <a:schemeClr val="dk1"/>
                </a:solidFill>
              </a:rPr>
              <a:t>Underpasses</a:t>
            </a:r>
            <a:r>
              <a:rPr lang="en-GB" sz="1480">
                <a:solidFill>
                  <a:schemeClr val="dk1"/>
                </a:solidFill>
              </a:rPr>
              <a:t> (tunnels) are built over and under highways (e.g., Banff National Park, Utah).</a:t>
            </a:r>
            <a:r>
              <a:rPr lang="en-GB" sz="1480" b="1">
                <a:solidFill>
                  <a:schemeClr val="dk1"/>
                </a:solidFill>
              </a:rPr>
              <a:t>Video Link:</a:t>
            </a:r>
            <a:r>
              <a:rPr lang="en-GB" sz="1480">
                <a:solidFill>
                  <a:schemeClr val="dk1"/>
                </a:solidFill>
              </a:rPr>
              <a:t> </a:t>
            </a:r>
            <a:r>
              <a:rPr lang="en-GB" sz="1480" b="1">
                <a:solidFill>
                  <a:schemeClr val="dk1"/>
                </a:solidFill>
              </a:rPr>
              <a:t>WATCH:</a:t>
            </a:r>
            <a:r>
              <a:rPr lang="en-GB" sz="148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480" u="sng">
                <a:solidFill>
                  <a:schemeClr val="hlink"/>
                </a:solidFill>
                <a:hlinkClick r:id="rId3"/>
              </a:rPr>
              <a:t>Incredible Wildlife Overpass (Video)</a:t>
            </a:r>
            <a:endParaRPr sz="148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48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480" b="1">
                <a:solidFill>
                  <a:schemeClr val="dk1"/>
                </a:solidFill>
              </a:rPr>
              <a:t>Africa/Asia</a:t>
            </a:r>
            <a:r>
              <a:rPr lang="en-GB" sz="1480">
                <a:solidFill>
                  <a:schemeClr val="dk1"/>
                </a:solidFill>
              </a:rPr>
              <a:t>- Similar </a:t>
            </a:r>
            <a:r>
              <a:rPr lang="en-GB" sz="1480" b="1">
                <a:solidFill>
                  <a:schemeClr val="dk1"/>
                </a:solidFill>
              </a:rPr>
              <a:t>Underpasses</a:t>
            </a:r>
            <a:r>
              <a:rPr lang="en-GB" sz="1480">
                <a:solidFill>
                  <a:schemeClr val="dk1"/>
                </a:solidFill>
              </a:rPr>
              <a:t> or dedicated </a:t>
            </a:r>
            <a:r>
              <a:rPr lang="en-GB" sz="1480" b="1">
                <a:solidFill>
                  <a:schemeClr val="dk1"/>
                </a:solidFill>
              </a:rPr>
              <a:t>tunnels</a:t>
            </a:r>
            <a:r>
              <a:rPr lang="en-GB" sz="1480">
                <a:solidFill>
                  <a:schemeClr val="dk1"/>
                </a:solidFill>
              </a:rPr>
              <a:t> are built beneath roads or railways, specifically designed for large, wide animals like elephants.</a:t>
            </a:r>
            <a:endParaRPr sz="148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48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1480" b="1">
                <a:solidFill>
                  <a:schemeClr val="dk1"/>
                </a:solidFill>
              </a:rPr>
              <a:t>Contrast:</a:t>
            </a:r>
            <a:r>
              <a:rPr lang="en-GB" sz="1480">
                <a:solidFill>
                  <a:schemeClr val="dk1"/>
                </a:solidFill>
              </a:rPr>
              <a:t> "The engineering is the same—we're creating safe passage across human infrastructure.</a:t>
            </a:r>
            <a:endParaRPr sz="148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48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-GB" sz="1480">
                <a:solidFill>
                  <a:schemeClr val="dk1"/>
                </a:solidFill>
              </a:rPr>
              <a:t>"</a:t>
            </a:r>
            <a:r>
              <a:rPr lang="en-GB" sz="1480" b="1">
                <a:solidFill>
                  <a:schemeClr val="dk1"/>
                </a:solidFill>
              </a:rPr>
              <a:t>Key Takeaway:  </a:t>
            </a:r>
            <a:r>
              <a:rPr lang="en-GB" sz="1480">
                <a:solidFill>
                  <a:schemeClr val="dk1"/>
                </a:solidFill>
              </a:rPr>
              <a:t>This is a </a:t>
            </a:r>
            <a:r>
              <a:rPr lang="en-GB" sz="1480" b="1">
                <a:solidFill>
                  <a:schemeClr val="dk1"/>
                </a:solidFill>
              </a:rPr>
              <a:t>Universal Engineering Solution</a:t>
            </a:r>
            <a:r>
              <a:rPr lang="en-GB" sz="1480">
                <a:solidFill>
                  <a:schemeClr val="dk1"/>
                </a:solidFill>
              </a:rPr>
              <a:t> to Fragmentation.</a:t>
            </a:r>
            <a:endParaRPr sz="2127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 2: Human-Wildlife Conflict (HWC)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24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8" b="1">
                <a:solidFill>
                  <a:schemeClr val="dk1"/>
                </a:solidFill>
              </a:rPr>
              <a:t>Challenge 2: Learning to Coexist (HWC)</a:t>
            </a:r>
            <a:endParaRPr sz="2108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8" b="1">
                <a:solidFill>
                  <a:schemeClr val="dk1"/>
                </a:solidFill>
              </a:rPr>
              <a:t>Definition:</a:t>
            </a:r>
            <a:r>
              <a:rPr lang="en-GB" sz="1408">
                <a:solidFill>
                  <a:schemeClr val="dk1"/>
                </a:solidFill>
              </a:rPr>
              <a:t> "Conflict happens when our needs directly clash with an animal's needs (food, space, safety)."</a:t>
            </a:r>
            <a:endParaRPr sz="14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8" b="1">
                <a:solidFill>
                  <a:schemeClr val="dk1"/>
                </a:solidFill>
              </a:rPr>
              <a:t>North America HWC</a:t>
            </a:r>
            <a:r>
              <a:rPr lang="en-GB" sz="1408">
                <a:solidFill>
                  <a:schemeClr val="dk1"/>
                </a:solidFill>
              </a:rPr>
              <a:t>- </a:t>
            </a:r>
            <a:r>
              <a:rPr lang="en-GB" sz="1408" b="1">
                <a:solidFill>
                  <a:schemeClr val="dk1"/>
                </a:solidFill>
              </a:rPr>
              <a:t>Grizzlies:</a:t>
            </a:r>
            <a:r>
              <a:rPr lang="en-GB" sz="1408">
                <a:solidFill>
                  <a:schemeClr val="dk1"/>
                </a:solidFill>
              </a:rPr>
              <a:t> Attracted to human garbage, fruit trees, and unsecured food. Conflicts lead to the animal being </a:t>
            </a:r>
            <a:r>
              <a:rPr lang="en-GB" sz="1408" b="1">
                <a:solidFill>
                  <a:schemeClr val="dk1"/>
                </a:solidFill>
              </a:rPr>
              <a:t>euthanized</a:t>
            </a:r>
            <a:r>
              <a:rPr lang="en-GB" sz="1408">
                <a:solidFill>
                  <a:schemeClr val="dk1"/>
                </a:solidFill>
              </a:rPr>
              <a:t> or </a:t>
            </a:r>
            <a:r>
              <a:rPr lang="en-GB" sz="1408" b="1">
                <a:solidFill>
                  <a:schemeClr val="dk1"/>
                </a:solidFill>
              </a:rPr>
              <a:t>relocated</a:t>
            </a:r>
            <a:r>
              <a:rPr lang="en-GB" sz="1408">
                <a:solidFill>
                  <a:schemeClr val="dk1"/>
                </a:solidFill>
              </a:rPr>
              <a:t>.</a:t>
            </a:r>
            <a:r>
              <a:rPr lang="en-GB" sz="1408" b="1">
                <a:solidFill>
                  <a:schemeClr val="dk1"/>
                </a:solidFill>
              </a:rPr>
              <a:t>Resource Link for Students:</a:t>
            </a:r>
            <a:r>
              <a:rPr lang="en-GB" sz="1408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408" u="sng">
                <a:solidFill>
                  <a:schemeClr val="hlink"/>
                </a:solidFill>
                <a:hlinkClick r:id="rId3"/>
              </a:rPr>
              <a:t>Getting along with grizzly bears (Knowable Magazine)</a:t>
            </a:r>
            <a:endParaRPr sz="1408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8" b="1">
                <a:solidFill>
                  <a:schemeClr val="dk1"/>
                </a:solidFill>
              </a:rPr>
              <a:t>Africa HWC</a:t>
            </a:r>
            <a:r>
              <a:rPr lang="en-GB" sz="1408">
                <a:solidFill>
                  <a:schemeClr val="dk1"/>
                </a:solidFill>
              </a:rPr>
              <a:t>- </a:t>
            </a:r>
            <a:r>
              <a:rPr lang="en-GB" sz="1408" b="1">
                <a:solidFill>
                  <a:schemeClr val="dk1"/>
                </a:solidFill>
              </a:rPr>
              <a:t>Elephants:</a:t>
            </a:r>
            <a:r>
              <a:rPr lang="en-GB" sz="1408">
                <a:solidFill>
                  <a:schemeClr val="dk1"/>
                </a:solidFill>
              </a:rPr>
              <a:t> Raid highly valuable crops (corn, wheat), leading farmers to use lethal force to protect their livelihoods.</a:t>
            </a:r>
            <a:endParaRPr sz="14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8" b="1">
                <a:solidFill>
                  <a:schemeClr val="dk1"/>
                </a:solidFill>
              </a:rPr>
              <a:t>Focus:</a:t>
            </a:r>
            <a:r>
              <a:rPr lang="en-GB" sz="1408">
                <a:solidFill>
                  <a:schemeClr val="dk1"/>
                </a:solidFill>
              </a:rPr>
              <a:t> "This is a survival issue for both the farmer and the elephant.</a:t>
            </a:r>
            <a:endParaRPr sz="14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8">
                <a:solidFill>
                  <a:schemeClr val="dk1"/>
                </a:solidFill>
              </a:rPr>
              <a:t>"</a:t>
            </a:r>
            <a:r>
              <a:rPr lang="en-GB" sz="1408" b="1">
                <a:solidFill>
                  <a:schemeClr val="dk1"/>
                </a:solidFill>
              </a:rPr>
              <a:t>Principle ExchangeDiscussion Point:</a:t>
            </a:r>
            <a:r>
              <a:rPr lang="en-GB" sz="1408">
                <a:solidFill>
                  <a:schemeClr val="dk1"/>
                </a:solidFill>
              </a:rPr>
              <a:t> Africa uses </a:t>
            </a:r>
            <a:r>
              <a:rPr lang="en-GB" sz="1408" b="1">
                <a:solidFill>
                  <a:schemeClr val="dk1"/>
                </a:solidFill>
              </a:rPr>
              <a:t>non-lethal deterrents</a:t>
            </a:r>
            <a:r>
              <a:rPr lang="en-GB" sz="1408">
                <a:solidFill>
                  <a:schemeClr val="dk1"/>
                </a:solidFill>
              </a:rPr>
              <a:t> like beehive fences to scare elephants away. What creative, non-lethal solutions can North America adapt for its bears or coyotes?</a:t>
            </a:r>
            <a:endParaRPr sz="14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8" b="1">
                <a:solidFill>
                  <a:schemeClr val="dk1"/>
                </a:solidFill>
              </a:rPr>
              <a:t>Activity Resource:</a:t>
            </a:r>
            <a:r>
              <a:rPr lang="en-GB" sz="1408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408" u="sng">
                <a:solidFill>
                  <a:schemeClr val="hlink"/>
                </a:solidFill>
                <a:hlinkClick r:id="rId4"/>
              </a:rPr>
              <a:t>How to Outsmart an Elephant (WWF Activity)</a:t>
            </a:r>
            <a:endParaRPr sz="14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 3: Illegal Exploitation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</a:rPr>
              <a:t>Challenge 3: The Threat of the Trade (Poaching &amp; Trafficking)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Definition:</a:t>
            </a:r>
            <a:r>
              <a:rPr lang="en-GB" sz="1300">
                <a:solidFill>
                  <a:schemeClr val="dk1"/>
                </a:solidFill>
              </a:rPr>
              <a:t> The illegal movement of animal parts for profit.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Africa Focus</a:t>
            </a:r>
            <a:r>
              <a:rPr lang="en-GB" sz="1300">
                <a:solidFill>
                  <a:schemeClr val="dk1"/>
                </a:solidFill>
              </a:rPr>
              <a:t>- </a:t>
            </a:r>
            <a:r>
              <a:rPr lang="en-GB" sz="1300" b="1">
                <a:solidFill>
                  <a:schemeClr val="dk1"/>
                </a:solidFill>
              </a:rPr>
              <a:t>Poaching:</a:t>
            </a:r>
            <a:r>
              <a:rPr lang="en-GB" sz="1300">
                <a:solidFill>
                  <a:schemeClr val="dk1"/>
                </a:solidFill>
              </a:rPr>
              <a:t> Elephants are targeted primarily for their </a:t>
            </a:r>
            <a:r>
              <a:rPr lang="en-GB" sz="1300" b="1">
                <a:solidFill>
                  <a:schemeClr val="dk1"/>
                </a:solidFill>
              </a:rPr>
              <a:t>ivory</a:t>
            </a:r>
            <a:r>
              <a:rPr lang="en-GB" sz="1300">
                <a:solidFill>
                  <a:schemeClr val="dk1"/>
                </a:solidFill>
              </a:rPr>
              <a:t>. This trade is a major driver of population collapse.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Speaker Note:</a:t>
            </a:r>
            <a:r>
              <a:rPr lang="en-GB" sz="1300">
                <a:solidFill>
                  <a:schemeClr val="dk1"/>
                </a:solidFill>
              </a:rPr>
              <a:t> "This is a global crime worth billions, often tied to organized crime networks."</a:t>
            </a:r>
            <a:r>
              <a:rPr lang="en-GB" sz="1300" b="1">
                <a:solidFill>
                  <a:schemeClr val="dk1"/>
                </a:solidFill>
              </a:rPr>
              <a:t>U.S. / Canada Role</a:t>
            </a:r>
            <a:r>
              <a:rPr lang="en-GB" sz="1300">
                <a:solidFill>
                  <a:schemeClr val="dk1"/>
                </a:solidFill>
              </a:rPr>
              <a:t>- </a:t>
            </a:r>
            <a:r>
              <a:rPr lang="en-GB" sz="1300" b="1">
                <a:solidFill>
                  <a:schemeClr val="dk1"/>
                </a:solidFill>
              </a:rPr>
              <a:t>Consumer Market:</a:t>
            </a:r>
            <a:r>
              <a:rPr lang="en-GB" sz="1300">
                <a:solidFill>
                  <a:schemeClr val="dk1"/>
                </a:solidFill>
              </a:rPr>
              <a:t> North America is a major destination for illegal wildlife products (exotic pets, illegal timber, animal parts). We are part of the </a:t>
            </a:r>
            <a:r>
              <a:rPr lang="en-GB" sz="1300" i="1">
                <a:solidFill>
                  <a:schemeClr val="dk1"/>
                </a:solidFill>
              </a:rPr>
              <a:t>demand</a:t>
            </a:r>
            <a:r>
              <a:rPr lang="en-GB" sz="1300">
                <a:solidFill>
                  <a:schemeClr val="dk1"/>
                </a:solidFill>
              </a:rPr>
              <a:t> chain.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Action:</a:t>
            </a:r>
            <a:r>
              <a:rPr lang="en-GB" sz="1300">
                <a:solidFill>
                  <a:schemeClr val="dk1"/>
                </a:solidFill>
              </a:rPr>
              <a:t> Discuss Canada's new restrictions on elephant ivory trade.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Civic Action - Resource for Students:</a:t>
            </a:r>
            <a:r>
              <a:rPr lang="en-GB" sz="13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300" u="sng">
                <a:solidFill>
                  <a:schemeClr val="hlink"/>
                </a:solidFill>
                <a:hlinkClick r:id="rId3"/>
              </a:rPr>
              <a:t>Illegal Wildlife Trade: Investigations (WWF-UK)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Conclusion and Next Steps</a:t>
            </a:r>
            <a:endParaRPr b="1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</a:rPr>
              <a:t>Conclusion: Global Guardianship &amp; Your Role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Final Thought:</a:t>
            </a:r>
            <a:r>
              <a:rPr lang="en-GB" sz="1300">
                <a:solidFill>
                  <a:schemeClr val="dk1"/>
                </a:solidFill>
              </a:rPr>
              <a:t> "Conservation is not just local; it requires a global exchange of ideas."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Synthesis Questions: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1. How is a </a:t>
            </a:r>
            <a:r>
              <a:rPr lang="en-GB" sz="1300" b="1">
                <a:solidFill>
                  <a:schemeClr val="dk1"/>
                </a:solidFill>
              </a:rPr>
              <a:t>Wildlife Overpass</a:t>
            </a:r>
            <a:r>
              <a:rPr lang="en-GB" sz="1300">
                <a:solidFill>
                  <a:schemeClr val="dk1"/>
                </a:solidFill>
              </a:rPr>
              <a:t> in Banff National Park related to an </a:t>
            </a:r>
            <a:r>
              <a:rPr lang="en-GB" sz="1300" b="1">
                <a:solidFill>
                  <a:schemeClr val="dk1"/>
                </a:solidFill>
              </a:rPr>
              <a:t>Elephant Tunnel</a:t>
            </a:r>
            <a:r>
              <a:rPr lang="en-GB" sz="1300">
                <a:solidFill>
                  <a:schemeClr val="dk1"/>
                </a:solidFill>
              </a:rPr>
              <a:t> in India?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2. What is the most effective way a student can help stop the </a:t>
            </a:r>
            <a:r>
              <a:rPr lang="en-GB" sz="1300" b="1">
                <a:solidFill>
                  <a:schemeClr val="dk1"/>
                </a:solidFill>
              </a:rPr>
              <a:t>Illegal Wildlife Trade</a:t>
            </a:r>
            <a:r>
              <a:rPr lang="en-GB" sz="1300">
                <a:solidFill>
                  <a:schemeClr val="dk1"/>
                </a:solidFill>
              </a:rPr>
              <a:t>?  (</a:t>
            </a:r>
            <a:r>
              <a:rPr lang="en-GB" sz="1300" b="1">
                <a:solidFill>
                  <a:schemeClr val="dk1"/>
                </a:solidFill>
              </a:rPr>
              <a:t>Facilitate:</a:t>
            </a:r>
            <a:r>
              <a:rPr lang="en-GB" sz="1300">
                <a:solidFill>
                  <a:schemeClr val="dk1"/>
                </a:solidFill>
              </a:rPr>
              <a:t> Encourage students to return to the Principle Exchange idea from Slide 4.)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Homework / Next Step Assignment:</a:t>
            </a:r>
            <a:r>
              <a:rPr lang="en-GB" sz="1300">
                <a:solidFill>
                  <a:schemeClr val="dk1"/>
                </a:solidFill>
              </a:rPr>
              <a:t> Review one of the linked resources. Write a 5-sentence summary of how that specific solution (e.g., beehive fences or Y2Y corridors) successfully addressed one of the three challenges we discussed today.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Resource Links:</a:t>
            </a:r>
            <a:r>
              <a:rPr lang="en-GB" sz="1300">
                <a:solidFill>
                  <a:schemeClr val="dk1"/>
                </a:solidFill>
              </a:rPr>
              <a:t> Provide the three most relevant links as a short list.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88"/>
              <a:t>Elephants - Grizzly Bear - Caribou</a:t>
            </a:r>
            <a:r>
              <a:rPr lang="en-GB"/>
              <a:t> 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836500"/>
            <a:ext cx="8520600" cy="22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20" descr="Grizzly bear (Ursus arctos) cub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75" y="1913426"/>
            <a:ext cx="2806999" cy="19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 descr="A low angle of an Elephant in Botswana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500" y="1916825"/>
            <a:ext cx="2806999" cy="196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 descr="Caribou (provided by Getty Imag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4725" y="1916825"/>
            <a:ext cx="2787748" cy="19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elephant with a green leaf&#10;&#10;AI-generated content may be incorrect.">
            <a:extLst>
              <a:ext uri="{FF2B5EF4-FFF2-40B4-BE49-F238E27FC236}">
                <a16:creationId xmlns:a16="http://schemas.microsoft.com/office/drawing/2014/main" id="{FA80D380-DA26-A302-6E71-0C3B6C417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2" y="4389120"/>
            <a:ext cx="722752" cy="684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748</Words>
  <Application>Microsoft Macintosh PowerPoint</Application>
  <PresentationFormat>On-screen Show (16:9)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Giants and Guardians: A Global Conservation Comparison 🌍</vt:lpstr>
      <vt:lpstr>Challenges We Will Compare: </vt:lpstr>
      <vt:lpstr>Challenge 1: Habitat Fragmentation</vt:lpstr>
      <vt:lpstr>Solution Spotlight: Wildlife Crossings</vt:lpstr>
      <vt:lpstr>Challenge 2: Human-Wildlife Conflict (HWC)</vt:lpstr>
      <vt:lpstr>Challenge 3: Illegal Exploitation</vt:lpstr>
      <vt:lpstr>Conclusion and Next Steps</vt:lpstr>
      <vt:lpstr>Elephants - Grizzly Bear - Caribou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Fran Duthie</cp:lastModifiedBy>
  <cp:revision>1</cp:revision>
  <dcterms:modified xsi:type="dcterms:W3CDTF">2026-03-30T20:54:16Z</dcterms:modified>
</cp:coreProperties>
</file>