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 Duthi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726" autoAdjust="0"/>
  </p:normalViewPr>
  <p:slideViewPr>
    <p:cSldViewPr snapToGrid="0">
      <p:cViewPr varScale="1">
        <p:scale>
          <a:sx n="160" d="100"/>
          <a:sy n="160" d="100"/>
        </p:scale>
        <p:origin x="784" y="4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7-28T21:29:57.460" idx="1">
    <p:pos x="6000" y="0"/>
    <p:text>Elephants are a key-stone species
Female elephants are called Matriarchs
African male elephants can weigh from 4,000-7,500 kg
African female elephants can weight between 3,000-6,000 kg
They live in the savannah regions of Africa and the Forest regions
They are important for many reasons! - they are called a key-stone species because they are ecological engineers meaning they provide homes and create a healthy living environment for hundreds of other species. They are extremely important for biodiversity and help reduce the effects of climate change. Learn more at: https://elephanatics.org/biodiversity/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://elephanatics.org/biodiversity/&amp;sa=D&amp;source=editors&amp;ust=1753745552170204&amp;usg=AOvVaw1nU_MoIru1jEdax5bvxXfo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71de11043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71de11043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71de11043e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71de11043e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71de11043e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71de11043e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71de11043e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71de11043e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71de11043e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71de11043e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71de11043e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71de11043e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71de11043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71de11043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1de11043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1de11043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Elephants are a key-stone species</a:t>
            </a:r>
            <a:b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Female elephants are called Matriarchs</a:t>
            </a:r>
            <a:b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African male elephants can weigh from 4,000-7,500 kg</a:t>
            </a:r>
            <a:b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African female elephants can weight between 3,000-6,000 kg</a:t>
            </a:r>
            <a:b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They live in the savannah regions of Africa and the Forest regions</a:t>
            </a:r>
            <a:b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They are important for many reasons! - they are called a key-stone species because they are ecological engineers meaning they provide homes and create a healthy living environment for hundreds of other species. They are extremely important for biodiversity and help reduce the effects of climate change. Learn more at: 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https://elephanatics.org/biodiversity/</a:t>
            </a:r>
            <a:endParaRPr lang="en-GB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71de11043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71de11043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71de11043e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71de11043e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71de11043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71de11043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71de11043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71de11043e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71de11043e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71de11043e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71de11043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71de11043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6156513988093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maraelephantproject.org/mep-develops-elephantbook-to-automate-identification-of-elephants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3197825"/>
            <a:ext cx="8520600" cy="1263600"/>
          </a:xfrm>
          <a:prstGeom prst="rect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80" b="1" dirty="0">
                <a:ln>
                  <a:solidFill>
                    <a:schemeClr val="tx1"/>
                  </a:solidFill>
                </a:ln>
              </a:rPr>
              <a:t>AI Digital 'Elephant Book' for Conservation</a:t>
            </a:r>
            <a:endParaRPr sz="328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4461425"/>
            <a:ext cx="8520600" cy="528300"/>
          </a:xfrm>
          <a:prstGeom prst="rect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Learning about Elephants &amp; Technology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-71250" y="0"/>
            <a:ext cx="3444000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</a:rPr>
              <a:t>E</a:t>
            </a:r>
            <a:r>
              <a:rPr lang="en" sz="1100" b="1" dirty="0" err="1">
                <a:solidFill>
                  <a:schemeClr val="dk1"/>
                </a:solidFill>
              </a:rPr>
              <a:t>lephanatics.org</a:t>
            </a:r>
            <a:endParaRPr lang="en" sz="11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Grade Level:</a:t>
            </a:r>
            <a:r>
              <a:rPr lang="en" sz="1100" dirty="0">
                <a:solidFill>
                  <a:schemeClr val="dk1"/>
                </a:solidFill>
              </a:rPr>
              <a:t> Elementary (Grades 4-6)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Subjects:</a:t>
            </a:r>
            <a:r>
              <a:rPr lang="en" sz="1100" dirty="0">
                <a:solidFill>
                  <a:schemeClr val="dk1"/>
                </a:solidFill>
              </a:rPr>
              <a:t> Technology, Language Arts, Science 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04" y="682075"/>
            <a:ext cx="1201456" cy="107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 descr="GPS. Global Positioning System. GPS icon. GPS vector. GPS icon vector. GPS logo. GPS symbol.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822101" y="651775"/>
            <a:ext cx="1077299" cy="107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 </a:t>
            </a:r>
            <a:r>
              <a:rPr lang="en" sz="2133" b="1"/>
              <a:t>What Ma</a:t>
            </a:r>
            <a:r>
              <a:rPr lang="en" sz="2244" b="1"/>
              <a:t>kes a Great Elephant Story? (Digital Storytelling -</a:t>
            </a:r>
            <a:r>
              <a:rPr lang="en" sz="2688" b="1"/>
              <a:t> </a:t>
            </a:r>
            <a:r>
              <a:rPr lang="en" sz="2133" b="1"/>
              <a:t>Part </a:t>
            </a:r>
            <a:r>
              <a:rPr lang="en" sz="2244" b="1"/>
              <a:t>2)</a:t>
            </a:r>
            <a:endParaRPr sz="2244" b="1"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237500" y="1017725"/>
            <a:ext cx="8594700" cy="3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Title: Your Story's Focus: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1"/>
                </a:solidFill>
              </a:rPr>
              <a:t>Key Elements: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Elephant behavior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Conservation messages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Facts about elephants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1"/>
                </a:solidFill>
              </a:rPr>
              <a:t>Example Story Ideas: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"The journey of a baby elephant"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"How people are helping the Elephants"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1"/>
                </a:solidFill>
              </a:rPr>
              <a:t>Remember:</a:t>
            </a:r>
            <a:r>
              <a:rPr lang="en" sz="1400">
                <a:solidFill>
                  <a:schemeClr val="dk1"/>
                </a:solidFill>
              </a:rPr>
              <a:t> Your stories help others learn!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3250" y="1274400"/>
            <a:ext cx="4224650" cy="316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359225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highlight>
                  <a:schemeClr val="lt1"/>
                </a:highlight>
                <a:latin typeface="Arial Black"/>
                <a:cs typeface="Arial Black"/>
              </a:rPr>
              <a:t>What We Learned (Assessment &amp; Review)</a:t>
            </a:r>
            <a:endParaRPr b="1" dirty="0">
              <a:solidFill>
                <a:schemeClr val="bg1"/>
              </a:solidFill>
              <a:highlight>
                <a:schemeClr val="lt1"/>
              </a:highlight>
              <a:latin typeface="Arial Black"/>
              <a:cs typeface="Arial Black"/>
            </a:endParaRPr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highlight>
                  <a:schemeClr val="lt1"/>
                </a:highlight>
                <a:latin typeface="Arial Black"/>
                <a:cs typeface="Arial Black"/>
              </a:rPr>
              <a:t>Title: Our Elephant &amp; AI Learning!</a:t>
            </a:r>
            <a:endParaRPr sz="2000" b="1" dirty="0">
              <a:solidFill>
                <a:schemeClr val="bg1"/>
              </a:solidFill>
              <a:highlight>
                <a:schemeClr val="lt1"/>
              </a:highlight>
              <a:latin typeface="Arial Black"/>
              <a:cs typeface="Arial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chemeClr val="bg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>
                <a:solidFill>
                  <a:schemeClr val="bg1"/>
                </a:solidFill>
                <a:highlight>
                  <a:schemeClr val="lt1"/>
                </a:highlight>
                <a:latin typeface="Arial Black"/>
                <a:cs typeface="Arial Black"/>
              </a:rPr>
              <a:t>We Assessed Your Learning By:</a:t>
            </a:r>
            <a:endParaRPr lang="en-US" sz="2000" b="1" dirty="0">
              <a:solidFill>
                <a:schemeClr val="bg1"/>
              </a:solidFill>
              <a:highlight>
                <a:schemeClr val="lt1"/>
              </a:highlight>
              <a:latin typeface="Arial Black"/>
              <a:cs typeface="Arial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chemeClr val="bg1"/>
              </a:solidFill>
              <a:highlight>
                <a:schemeClr val="lt1"/>
              </a:highlight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400" dirty="0">
                <a:solidFill>
                  <a:schemeClr val="tx1"/>
                </a:solidFill>
                <a:highlight>
                  <a:schemeClr val="lt1"/>
                </a:highlight>
                <a:latin typeface="Abadi MT Condensed Extra Bold"/>
                <a:cs typeface="Abadi MT Condensed Extra Bold"/>
              </a:rPr>
              <a:t>Observing your participation and engagement.</a:t>
            </a:r>
            <a:endParaRPr sz="2400" dirty="0">
              <a:solidFill>
                <a:schemeClr val="tx1"/>
              </a:solidFill>
              <a:highlight>
                <a:schemeClr val="lt1"/>
              </a:highlight>
              <a:latin typeface="Abadi MT Condensed Extra Bold"/>
              <a:cs typeface="Abadi MT Condensed Extra Bold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400" dirty="0">
                <a:solidFill>
                  <a:schemeClr val="tx1"/>
                </a:solidFill>
                <a:highlight>
                  <a:schemeClr val="lt1"/>
                </a:highlight>
                <a:latin typeface="Abadi MT Condensed Extra Bold"/>
                <a:cs typeface="Abadi MT Condensed Extra Bold"/>
              </a:rPr>
              <a:t>Reviewing your digital elephant books for content and creativity.</a:t>
            </a:r>
            <a:endParaRPr sz="2400" dirty="0">
              <a:solidFill>
                <a:schemeClr val="tx1"/>
              </a:solidFill>
              <a:highlight>
                <a:schemeClr val="lt1"/>
              </a:highlight>
              <a:latin typeface="Abadi MT Condensed Extra Bold"/>
              <a:cs typeface="Abadi MT Condensed Extra Bold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400" dirty="0">
                <a:solidFill>
                  <a:schemeClr val="tx1"/>
                </a:solidFill>
                <a:highlight>
                  <a:schemeClr val="lt1"/>
                </a:highlight>
                <a:latin typeface="Abadi MT Condensed Extra Bold"/>
                <a:cs typeface="Abadi MT Condensed Extra Bold"/>
              </a:rPr>
              <a:t>Assessing your understanding of elephant conservation and AI. </a:t>
            </a:r>
            <a:endParaRPr sz="2400" dirty="0">
              <a:solidFill>
                <a:schemeClr val="tx1"/>
              </a:solidFill>
              <a:highlight>
                <a:schemeClr val="lt1"/>
              </a:highlight>
              <a:latin typeface="Abadi MT Condensed Extra Bold"/>
              <a:cs typeface="Abadi MT Condensed Extra 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 b="1"/>
              <a:t>Share Our Stories &amp; Reflect! (Sharing and Reflection)</a:t>
            </a:r>
            <a:endParaRPr sz="2420" b="1"/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Title: Share &amp; Learn Together!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Activity:</a:t>
            </a:r>
            <a:r>
              <a:rPr lang="en" sz="1600">
                <a:solidFill>
                  <a:schemeClr val="dk1"/>
                </a:solidFill>
              </a:rPr>
              <a:t> Share your digital elephant books with the class.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Discussion Questions: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What did you learn about elephants?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How can we help protect elephants?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How can technology help animals?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Recall:</a:t>
            </a:r>
            <a:r>
              <a:rPr lang="en" sz="1600">
                <a:solidFill>
                  <a:schemeClr val="dk1"/>
                </a:solidFill>
              </a:rPr>
              <a:t> How Mara Elephant Project uses technology to track and protect elephants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2775" y="1531875"/>
            <a:ext cx="1805925" cy="225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highlight>
                  <a:schemeClr val="lt1"/>
                </a:highlight>
              </a:rPr>
              <a:t>More Elephant Adventures! (Extension Activities)</a:t>
            </a:r>
            <a:endParaRPr b="1" dirty="0">
              <a:solidFill>
                <a:schemeClr val="bg1"/>
              </a:solidFill>
              <a:highlight>
                <a:schemeClr val="lt1"/>
              </a:highlight>
            </a:endParaRPr>
          </a:p>
        </p:txBody>
      </p:sp>
      <p:sp>
        <p:nvSpPr>
          <p:cNvPr id="137" name="Google Shape;13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 dirty="0">
                <a:solidFill>
                  <a:schemeClr val="bg1"/>
                </a:solidFill>
                <a:highlight>
                  <a:schemeClr val="lt1"/>
                </a:highlight>
              </a:rPr>
              <a:t>Title: Want to Do </a:t>
            </a:r>
            <a:r>
              <a:rPr lang="en" sz="2200" b="1" dirty="0">
                <a:solidFill>
                  <a:schemeClr val="bg1"/>
                </a:solidFill>
                <a:highlight>
                  <a:schemeClr val="lt1"/>
                </a:highlight>
                <a:latin typeface="Arial Black"/>
                <a:cs typeface="Arial Black"/>
              </a:rPr>
              <a:t>More?</a:t>
            </a:r>
            <a:endParaRPr sz="2200" b="1" dirty="0">
              <a:solidFill>
                <a:schemeClr val="bg1"/>
              </a:solidFill>
              <a:highlight>
                <a:schemeClr val="lt1"/>
              </a:highlight>
              <a:latin typeface="Arial Black"/>
              <a:cs typeface="Arial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bg1"/>
                </a:solidFill>
                <a:highlight>
                  <a:schemeClr val="lt1"/>
                </a:highlight>
                <a:latin typeface="Arial Black"/>
                <a:cs typeface="Arial Black"/>
              </a:rPr>
              <a:t>Ideas for</a:t>
            </a:r>
            <a:endParaRPr sz="2200" dirty="0">
              <a:solidFill>
                <a:schemeClr val="bg1"/>
              </a:solidFill>
              <a:highlight>
                <a:schemeClr val="lt1"/>
              </a:highlight>
              <a:latin typeface="Arial Black"/>
              <a:cs typeface="Arial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 dirty="0">
                <a:solidFill>
                  <a:schemeClr val="bg1"/>
                </a:solidFill>
                <a:highlight>
                  <a:schemeClr val="lt1"/>
                </a:highlight>
                <a:latin typeface="Arial Black"/>
                <a:cs typeface="Arial Black"/>
              </a:rPr>
              <a:t> Fun:</a:t>
            </a:r>
            <a:endParaRPr sz="2200" b="1" dirty="0">
              <a:solidFill>
                <a:schemeClr val="bg1"/>
              </a:solidFill>
              <a:highlight>
                <a:schemeClr val="lt1"/>
              </a:highlight>
              <a:latin typeface="Arial Black"/>
              <a:cs typeface="Arial Black"/>
            </a:endParaRPr>
          </a:p>
          <a:p>
            <a:pPr indent="-368300">
              <a:spcBef>
                <a:spcPts val="1200"/>
              </a:spcBef>
              <a:buClr>
                <a:schemeClr val="dk1"/>
              </a:buClr>
              <a:buSzPts val="2200"/>
            </a:pPr>
            <a:r>
              <a:rPr lang="en" sz="2200" dirty="0">
                <a:solidFill>
                  <a:schemeClr val="bg1"/>
                </a:solidFill>
                <a:highlight>
                  <a:schemeClr val="lt1"/>
                </a:highlight>
                <a:latin typeface="Arial Black"/>
                <a:cs typeface="Arial Black"/>
              </a:rPr>
              <a:t>Research other animal conservation projects using tech.</a:t>
            </a:r>
            <a:endParaRPr sz="2200" dirty="0">
              <a:solidFill>
                <a:schemeClr val="bg1"/>
              </a:solidFill>
              <a:highlight>
                <a:schemeClr val="lt1"/>
              </a:highlight>
              <a:latin typeface="Arial Black"/>
              <a:cs typeface="Arial Black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 dirty="0">
                <a:solidFill>
                  <a:schemeClr val="bg1"/>
                </a:solidFill>
                <a:highlight>
                  <a:schemeClr val="lt1"/>
                </a:highlight>
                <a:latin typeface="Arial Black"/>
                <a:cs typeface="Arial Black"/>
              </a:rPr>
              <a:t>Create a class presentation about elephant conservation.</a:t>
            </a:r>
            <a:endParaRPr sz="2200" dirty="0">
              <a:solidFill>
                <a:schemeClr val="bg1"/>
              </a:solidFill>
              <a:highlight>
                <a:schemeClr val="lt1"/>
              </a:highlight>
              <a:latin typeface="Arial Black"/>
              <a:cs typeface="Arial Black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 dirty="0">
                <a:solidFill>
                  <a:schemeClr val="bg1"/>
                </a:solidFill>
                <a:highlight>
                  <a:schemeClr val="lt1"/>
                </a:highlight>
                <a:latin typeface="Arial Black"/>
                <a:cs typeface="Arial Black"/>
              </a:rPr>
              <a:t>Write letters to conservation organizations.</a:t>
            </a:r>
            <a:endParaRPr dirty="0">
              <a:solidFill>
                <a:schemeClr val="bg1"/>
              </a:solidFill>
              <a:highlight>
                <a:schemeClr val="lt1"/>
              </a:highlight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9999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Chat with Mara the Elephant!</a:t>
            </a:r>
            <a:endParaRPr b="1"/>
          </a:p>
        </p:txBody>
      </p:sp>
      <p:sp>
        <p:nvSpPr>
          <p:cNvPr id="143" name="Google Shape;143;p26"/>
          <p:cNvSpPr txBox="1">
            <a:spLocks noGrp="1"/>
          </p:cNvSpPr>
          <p:nvPr>
            <p:ph type="body" idx="1"/>
          </p:nvPr>
        </p:nvSpPr>
        <p:spPr>
          <a:xfrm>
            <a:off x="234800" y="972800"/>
            <a:ext cx="8707200" cy="40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2685"/>
              <a:buFont typeface="Arial"/>
              <a:buNone/>
            </a:pPr>
            <a:r>
              <a:rPr lang="en" sz="1754" b="1">
                <a:solidFill>
                  <a:schemeClr val="dk1"/>
                </a:solidFill>
              </a:rPr>
              <a:t>Title: Chat with an African Elephant on a Platform You Love!</a:t>
            </a:r>
            <a:endParaRPr sz="1754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2685"/>
              <a:buFont typeface="Arial"/>
              <a:buNone/>
            </a:pPr>
            <a:r>
              <a:rPr lang="en" sz="1754" b="1">
                <a:solidFill>
                  <a:schemeClr val="dk1"/>
                </a:solidFill>
              </a:rPr>
              <a:t>Imagine:</a:t>
            </a:r>
            <a:r>
              <a:rPr lang="en" sz="1754">
                <a:solidFill>
                  <a:schemeClr val="dk1"/>
                </a:solidFill>
              </a:rPr>
              <a:t> If an elephant could speak, what would they say?</a:t>
            </a:r>
            <a:endParaRPr sz="1754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2685"/>
              <a:buFont typeface="Arial"/>
              <a:buNone/>
            </a:pPr>
            <a:r>
              <a:rPr lang="en" sz="1754" b="1">
                <a:solidFill>
                  <a:schemeClr val="dk1"/>
                </a:solidFill>
              </a:rPr>
              <a:t>Meet Mara:</a:t>
            </a:r>
            <a:r>
              <a:rPr lang="en" sz="1754">
                <a:solidFill>
                  <a:schemeClr val="dk1"/>
                </a:solidFill>
              </a:rPr>
              <a:t> You and your family can chat with "Mara" the elephant on Messenger, thanks to AiNi!</a:t>
            </a:r>
            <a:endParaRPr sz="1754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2685"/>
              <a:buFont typeface="Arial"/>
              <a:buNone/>
            </a:pPr>
            <a:r>
              <a:rPr lang="en" sz="1754" b="1">
                <a:solidFill>
                  <a:schemeClr val="dk1"/>
                </a:solidFill>
              </a:rPr>
              <a:t>Mara Will:</a:t>
            </a:r>
            <a:endParaRPr sz="1754" b="1">
              <a:solidFill>
                <a:schemeClr val="dk1"/>
              </a:solidFill>
            </a:endParaRPr>
          </a:p>
          <a:p>
            <a:pPr marL="457200" lvl="0" indent="-323314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754">
                <a:solidFill>
                  <a:schemeClr val="dk1"/>
                </a:solidFill>
              </a:rPr>
              <a:t>Share stories about her and the herd's life.</a:t>
            </a:r>
            <a:endParaRPr sz="1754">
              <a:solidFill>
                <a:schemeClr val="dk1"/>
              </a:solidFill>
            </a:endParaRPr>
          </a:p>
          <a:p>
            <a:pPr marL="457200" lvl="0" indent="-32331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754">
                <a:solidFill>
                  <a:schemeClr val="dk1"/>
                </a:solidFill>
              </a:rPr>
              <a:t>Answer questions about African elephants and conservation.</a:t>
            </a:r>
            <a:endParaRPr sz="1754">
              <a:solidFill>
                <a:schemeClr val="dk1"/>
              </a:solidFill>
            </a:endParaRPr>
          </a:p>
          <a:p>
            <a:pPr marL="457200" lvl="0" indent="-32331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754">
                <a:solidFill>
                  <a:schemeClr val="dk1"/>
                </a:solidFill>
              </a:rPr>
              <a:t>Test your knowledge with quizzes and trivia.</a:t>
            </a:r>
            <a:endParaRPr sz="1754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2685"/>
              <a:buFont typeface="Arial"/>
              <a:buNone/>
            </a:pPr>
            <a:r>
              <a:rPr lang="en" sz="1754" b="1">
                <a:solidFill>
                  <a:schemeClr val="dk1"/>
                </a:solidFill>
              </a:rPr>
              <a:t>Support Conservation:</a:t>
            </a:r>
            <a:r>
              <a:rPr lang="en" sz="1754">
                <a:solidFill>
                  <a:schemeClr val="dk1"/>
                </a:solidFill>
              </a:rPr>
              <a:t> When you subscribe, a majority of proceeds support Mara Elephant Project's conservation work!</a:t>
            </a:r>
            <a:endParaRPr sz="1754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2685"/>
              <a:buFont typeface="Arial"/>
              <a:buNone/>
            </a:pPr>
            <a:r>
              <a:rPr lang="en" sz="1754" b="1">
                <a:solidFill>
                  <a:schemeClr val="dk1"/>
                </a:solidFill>
              </a:rPr>
              <a:t>How to Connect:</a:t>
            </a:r>
            <a:r>
              <a:rPr lang="en" sz="1754">
                <a:solidFill>
                  <a:schemeClr val="dk1"/>
                </a:solidFill>
              </a:rPr>
              <a:t> Go to Mara's Facebook Page on your app and tap the "Message" button. </a:t>
            </a:r>
            <a:r>
              <a:rPr lang="en" sz="1754" u="sng">
                <a:solidFill>
                  <a:schemeClr val="hlink"/>
                </a:solidFill>
                <a:hlinkClick r:id="rId3"/>
              </a:rPr>
              <a:t>https://www.facebook.com/profile.php?id=61565139880930</a:t>
            </a:r>
            <a:endParaRPr sz="1754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Exciting Resources For Students!</a:t>
            </a:r>
            <a:endParaRPr b="1"/>
          </a:p>
        </p:txBody>
      </p:sp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350" y="1248375"/>
            <a:ext cx="3577082" cy="32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5734" y="1248375"/>
            <a:ext cx="1494092" cy="32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n>
                  <a:solidFill>
                    <a:schemeClr val="tx1"/>
                  </a:solidFill>
                </a:ln>
              </a:rPr>
              <a:t>Our Learning Journey Today</a:t>
            </a:r>
            <a:endParaRPr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106875" y="1017725"/>
            <a:ext cx="8859000" cy="4005600"/>
          </a:xfrm>
          <a:prstGeom prst="rect">
            <a:avLst/>
          </a:prstGeom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Title: What Will We Learn?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</a:rPr>
              <a:t>Learning Objectives: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chemeClr val="dk1"/>
                </a:solidFill>
              </a:rPr>
              <a:t>Understand the importance of elephant conservation.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chemeClr val="dk1"/>
                </a:solidFill>
              </a:rPr>
              <a:t>Learn basic concepts of AI and its application in conservation.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chemeClr val="dk1"/>
                </a:solidFill>
              </a:rPr>
              <a:t>Create a digital story about elephants using AI tools.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chemeClr val="dk1"/>
                </a:solidFill>
              </a:rPr>
              <a:t>Develop digital literacy skills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pic>
        <p:nvPicPr>
          <p:cNvPr id="65" name="Google Shape;65;p14" descr="Two African elephants (Loxodonta africana), standing face to face, Kenya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1700" y="2739475"/>
            <a:ext cx="2810900" cy="205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ighlight>
                  <a:schemeClr val="lt1"/>
                </a:highlight>
              </a:rPr>
              <a:t>Why Elephants Matter! (Introduction - Part 1)</a:t>
            </a:r>
            <a:endParaRPr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highlight>
                <a:schemeClr val="lt1"/>
              </a:highlight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602800" cy="3936900"/>
          </a:xfrm>
          <a:prstGeom prst="rect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1068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71"/>
              <a:buChar char="●"/>
            </a:pPr>
            <a:r>
              <a:rPr lang="en" sz="1771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ighlight>
                  <a:schemeClr val="lt1"/>
                </a:highlight>
              </a:rPr>
              <a:t>Title: Let's Talk About Elephants!</a:t>
            </a:r>
            <a:endParaRPr sz="1771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71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highlight>
                <a:schemeClr val="lt1"/>
              </a:highlight>
            </a:endParaRPr>
          </a:p>
          <a:p>
            <a:pPr marL="457200" lvl="0" indent="-341068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71"/>
              <a:buChar char="●"/>
            </a:pPr>
            <a:r>
              <a:rPr lang="en" sz="1771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ighlight>
                  <a:schemeClr val="lt1"/>
                </a:highlight>
              </a:rPr>
              <a:t>Discussion Points:</a:t>
            </a:r>
            <a:endParaRPr sz="1771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highlight>
                <a:schemeClr val="lt1"/>
              </a:highlight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71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highlight>
                <a:schemeClr val="lt1"/>
              </a:highlight>
            </a:endParaRPr>
          </a:p>
          <a:p>
            <a:pPr marL="914400" lvl="1" indent="-341068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71"/>
              <a:buChar char="○"/>
            </a:pPr>
            <a:r>
              <a:rPr lang="en" sz="1771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ighlight>
                  <a:schemeClr val="lt1"/>
                </a:highlight>
              </a:rPr>
              <a:t>What do you know about elephants?</a:t>
            </a:r>
            <a:endParaRPr sz="1771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highlight>
                <a:schemeClr val="lt1"/>
              </a:highlight>
            </a:endParaRPr>
          </a:p>
          <a:p>
            <a:pPr marL="914400" lvl="1" indent="-341068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71"/>
              <a:buChar char="○"/>
            </a:pPr>
            <a:r>
              <a:rPr lang="en" sz="1771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ighlight>
                  <a:schemeClr val="lt1"/>
                </a:highlight>
              </a:rPr>
              <a:t>Where do they live?</a:t>
            </a:r>
            <a:endParaRPr sz="1771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highlight>
                <a:schemeClr val="lt1"/>
              </a:highlight>
            </a:endParaRPr>
          </a:p>
          <a:p>
            <a:pPr marL="914400" lvl="1" indent="-341068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71"/>
              <a:buChar char="○"/>
            </a:pPr>
            <a:r>
              <a:rPr lang="en" sz="1771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ighlight>
                  <a:schemeClr val="lt1"/>
                </a:highlight>
              </a:rPr>
              <a:t>Why are they important?</a:t>
            </a:r>
            <a:endParaRPr sz="1771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highlight>
                <a:schemeClr val="lt1"/>
              </a:highlight>
            </a:endParaRPr>
          </a:p>
          <a:p>
            <a:pPr marL="9144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71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highlight>
                <a:schemeClr val="lt1"/>
              </a:highlight>
            </a:endParaRPr>
          </a:p>
          <a:p>
            <a:pPr marL="457200" lvl="0" indent="-341068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71"/>
              <a:buChar char="●"/>
            </a:pPr>
            <a:r>
              <a:rPr lang="en" sz="1771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ighlight>
                  <a:schemeClr val="lt1"/>
                </a:highlight>
              </a:rPr>
              <a:t>Visuals: Show captivating images and videos of elephants.</a:t>
            </a:r>
            <a:endParaRPr sz="1771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highlight>
                <a:schemeClr val="lt1"/>
              </a:highlight>
            </a:endParaRPr>
          </a:p>
          <a:p>
            <a:pPr marL="457200" lvl="0" indent="-341068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71"/>
              <a:buChar char="●"/>
            </a:pPr>
            <a:r>
              <a:rPr lang="en" sz="1771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ighlight>
                  <a:schemeClr val="lt1"/>
                </a:highlight>
              </a:rPr>
              <a:t>Key Idea: Emphasize their social behavior.</a:t>
            </a:r>
            <a:endParaRPr sz="1055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50" b="1" dirty="0">
                <a:ln>
                  <a:solidFill>
                    <a:schemeClr val="tx1"/>
                  </a:solidFill>
                </a:ln>
                <a:solidFill>
                  <a:srgbClr val="001D35"/>
                </a:solidFill>
                <a:highlight>
                  <a:srgbClr val="FFFFFF"/>
                </a:highlight>
              </a:rPr>
              <a:t>Social Behaviors and Communication of Elephants</a:t>
            </a:r>
            <a:r>
              <a:rPr lang="en" sz="2350" b="1" dirty="0">
                <a:ln>
                  <a:solidFill>
                    <a:schemeClr val="tx1"/>
                  </a:solidFill>
                </a:ln>
                <a:solidFill>
                  <a:srgbClr val="001D35"/>
                </a:solidFill>
                <a:highlight>
                  <a:srgbClr val="FFFFFF"/>
                </a:highlight>
              </a:rPr>
              <a:t>   </a:t>
            </a:r>
            <a:endParaRPr sz="31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100625" y="1017725"/>
            <a:ext cx="8911800" cy="3946200"/>
          </a:xfrm>
          <a:prstGeom prst="rect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1350" dirty="0">
              <a:solidFill>
                <a:srgbClr val="001D35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2059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ighlight>
                  <a:schemeClr val="lt1"/>
                </a:highlight>
              </a:rPr>
              <a:t>Elephants use a variety of behaviors to communicate and maintain social bonds, including</a:t>
            </a:r>
            <a:r>
              <a:rPr lang="en" sz="1683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ighlight>
                  <a:schemeClr val="lt1"/>
                </a:highlight>
              </a:rPr>
              <a:t>:</a:t>
            </a:r>
            <a:endParaRPr sz="1683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83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ighlight>
                  <a:schemeClr val="lt1"/>
                </a:highlight>
              </a:rPr>
              <a:t>Tactile communication: Touching and caressing each other with their trunks and bodies.</a:t>
            </a:r>
            <a:endParaRPr sz="1683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3600"/>
              </a:spcBef>
              <a:spcAft>
                <a:spcPts val="0"/>
              </a:spcAft>
              <a:buNone/>
            </a:pPr>
            <a:r>
              <a:rPr lang="en" sz="1683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ighlight>
                  <a:schemeClr val="lt1"/>
                </a:highlight>
              </a:rPr>
              <a:t>Vocalizations: Using a wide range of sounds, from trumpeting to low-frequency rumbles,</a:t>
            </a:r>
            <a:r>
              <a:rPr lang="en" sz="1683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highlight>
                  <a:schemeClr val="lt1"/>
                </a:highlight>
              </a:rPr>
              <a:t> </a:t>
            </a:r>
            <a:r>
              <a:rPr lang="en" sz="1683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ighlight>
                  <a:schemeClr val="lt1"/>
                </a:highlight>
              </a:rPr>
              <a:t>to communicate with each other.</a:t>
            </a:r>
            <a:endParaRPr sz="1683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3600"/>
              </a:spcBef>
              <a:spcAft>
                <a:spcPts val="0"/>
              </a:spcAft>
              <a:buNone/>
            </a:pPr>
            <a:r>
              <a:rPr lang="en" sz="1683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ighlight>
                  <a:schemeClr val="lt1"/>
                </a:highlight>
              </a:rPr>
              <a:t>Body language: Using their posture and movements to convey information and intentions</a:t>
            </a:r>
            <a:r>
              <a:rPr lang="en" sz="1683" b="1" dirty="0">
                <a:ln>
                  <a:solidFill>
                    <a:schemeClr val="tx1"/>
                  </a:solidFill>
                </a:ln>
                <a:solidFill>
                  <a:schemeClr val="dk1"/>
                </a:solidFill>
                <a:highlight>
                  <a:schemeClr val="lt1"/>
                </a:highlight>
              </a:rPr>
              <a:t>.</a:t>
            </a:r>
            <a:endParaRPr sz="1683" b="1" dirty="0">
              <a:ln>
                <a:solidFill>
                  <a:schemeClr val="tx1"/>
                </a:solidFill>
              </a:ln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3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highlight>
                  <a:schemeClr val="lt1"/>
                </a:highlight>
              </a:rPr>
              <a:t>Challenges Elephants Face (Introduction - Part 2)</a:t>
            </a:r>
            <a:endParaRPr b="1">
              <a:highlight>
                <a:schemeClr val="lt1"/>
              </a:highlight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45900" y="949800"/>
            <a:ext cx="8520600" cy="40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Title:</a:t>
            </a:r>
            <a:r>
              <a:rPr lang="en" sz="2000">
                <a:solidFill>
                  <a:schemeClr val="dk1"/>
                </a:solidFill>
              </a:rPr>
              <a:t> Elephants Need Our Help!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dk1"/>
                </a:solidFill>
              </a:rPr>
              <a:t>Challenges:</a:t>
            </a: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rgbClr val="B45F06"/>
              </a:buClr>
              <a:buSzPts val="2000"/>
              <a:buChar char="●"/>
            </a:pPr>
            <a:r>
              <a:rPr lang="en" sz="2000">
                <a:solidFill>
                  <a:srgbClr val="B45F06"/>
                </a:solidFill>
              </a:rPr>
              <a:t>Habitat Loss</a:t>
            </a:r>
            <a:endParaRPr sz="2000">
              <a:solidFill>
                <a:srgbClr val="B45F0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000"/>
              <a:buChar char="●"/>
            </a:pPr>
            <a:r>
              <a:rPr lang="en" sz="2000">
                <a:solidFill>
                  <a:srgbClr val="6AA84F"/>
                </a:solidFill>
              </a:rPr>
              <a:t>Conservation</a:t>
            </a:r>
            <a:endParaRPr sz="2000">
              <a:solidFill>
                <a:srgbClr val="6AA84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Char char="●"/>
            </a:pPr>
            <a:r>
              <a:rPr lang="en" sz="2000">
                <a:solidFill>
                  <a:srgbClr val="FF0000"/>
                </a:solidFill>
              </a:rPr>
              <a:t>Poaching</a:t>
            </a:r>
            <a:endParaRPr sz="2000">
              <a:solidFill>
                <a:srgbClr val="FF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●"/>
            </a:pPr>
            <a:r>
              <a:rPr lang="en" sz="2000">
                <a:solidFill>
                  <a:srgbClr val="4A86E8"/>
                </a:solidFill>
              </a:rPr>
              <a:t>Illegal Ivory Trade</a:t>
            </a:r>
            <a:endParaRPr sz="2000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0750" y="1017713"/>
            <a:ext cx="2909476" cy="389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579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highlight>
                  <a:schemeClr val="lt1"/>
                </a:highlight>
              </a:rPr>
              <a:t>Technology to the Rescue! (Introduction - Part 3)</a:t>
            </a:r>
            <a:endParaRPr b="1">
              <a:highlight>
                <a:schemeClr val="lt1"/>
              </a:highlight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61" b="1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369" b="1" dirty="0">
                <a:solidFill>
                  <a:schemeClr val="dk1"/>
                </a:solidFill>
                <a:highlight>
                  <a:schemeClr val="lt1"/>
                </a:highlight>
              </a:rPr>
              <a:t>Title: Technology &amp; Elephant Conservation</a:t>
            </a:r>
            <a:endParaRPr sz="5369" b="1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523" b="1" dirty="0">
                <a:solidFill>
                  <a:schemeClr val="dk1"/>
                </a:solidFill>
                <a:highlight>
                  <a:schemeClr val="lt1"/>
                </a:highlight>
              </a:rPr>
              <a:t>What is AI?</a:t>
            </a:r>
            <a:endParaRPr sz="3523" b="1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-295763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230" dirty="0">
                <a:solidFill>
                  <a:schemeClr val="dk1"/>
                </a:solidFill>
                <a:highlight>
                  <a:schemeClr val="lt1"/>
                </a:highlight>
              </a:rPr>
              <a:t>AI helps computers create images and understand words, like a helper!</a:t>
            </a:r>
            <a:endParaRPr sz="4230" b="1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-2957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230" b="1" dirty="0">
                <a:solidFill>
                  <a:schemeClr val="dk1"/>
                </a:solidFill>
                <a:highlight>
                  <a:schemeClr val="lt1"/>
                </a:highlight>
              </a:rPr>
              <a:t>Mara Elephant Project (MEP) </a:t>
            </a:r>
            <a:r>
              <a:rPr lang="en" sz="4230" dirty="0">
                <a:solidFill>
                  <a:schemeClr val="dk1"/>
                </a:solidFill>
                <a:highlight>
                  <a:schemeClr val="lt1"/>
                </a:highlight>
              </a:rPr>
              <a:t>uses technology to help protect elephants such as EarthRanger and ElephantBook </a:t>
            </a:r>
            <a:endParaRPr sz="423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-2957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230" b="1" dirty="0">
                <a:solidFill>
                  <a:schemeClr val="dk1"/>
                </a:solidFill>
                <a:highlight>
                  <a:srgbClr val="FFFFFF"/>
                </a:highlight>
              </a:rPr>
              <a:t>EarthRanger as a central platform:</a:t>
            </a:r>
            <a:endParaRPr sz="423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957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230" dirty="0">
                <a:solidFill>
                  <a:schemeClr val="dk1"/>
                </a:solidFill>
                <a:highlight>
                  <a:srgbClr val="FFFFFF"/>
                </a:highlight>
              </a:rPr>
              <a:t>EarthRanger is used to track elephants, rangers, vehicles, and other assets, providing a unified view of their operations in the Greater Mara Ecosystem</a:t>
            </a:r>
            <a:endParaRPr sz="423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28452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272"/>
              <a:buChar char="●"/>
            </a:pPr>
            <a:r>
              <a:rPr lang="en" sz="4230" b="1" dirty="0">
                <a:solidFill>
                  <a:schemeClr val="dk1"/>
                </a:solidFill>
                <a:highlight>
                  <a:srgbClr val="FFFFFF"/>
                </a:highlight>
              </a:rPr>
              <a:t>The ElephantBook</a:t>
            </a:r>
            <a:r>
              <a:rPr lang="en" sz="4230" dirty="0">
                <a:solidFill>
                  <a:schemeClr val="dk1"/>
                </a:solidFill>
                <a:highlight>
                  <a:srgbClr val="FFFFFF"/>
                </a:highlight>
              </a:rPr>
              <a:t>, is a software tool used for identifying and tracking individual elephants within a population. It helps to monitor the elephant population, track their movements, and assess their demographics. It also assists in identifying elephants that are injured </a:t>
            </a:r>
            <a:r>
              <a:rPr lang="en" sz="4230" b="1" dirty="0">
                <a:solidFill>
                  <a:schemeClr val="dk1"/>
                </a:solidFill>
                <a:highlight>
                  <a:schemeClr val="lt1"/>
                </a:highlight>
              </a:rPr>
              <a:t>or i</a:t>
            </a:r>
            <a:r>
              <a:rPr lang="en" sz="4230" dirty="0">
                <a:solidFill>
                  <a:schemeClr val="dk1"/>
                </a:solidFill>
                <a:highlight>
                  <a:srgbClr val="FFFFFF"/>
                </a:highlight>
              </a:rPr>
              <a:t>n conflict situations. Read more: </a:t>
            </a:r>
            <a:r>
              <a:rPr lang="en" sz="3523" u="sng" dirty="0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https://maraelephantproject.org/mep-develops-elephantbook-to-automate-identification-of-elephants/</a:t>
            </a:r>
            <a:endParaRPr sz="3523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Creating Elephant Art with AI! (AI Image Generation)</a:t>
            </a:r>
            <a:endParaRPr b="1"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261250" y="1017725"/>
            <a:ext cx="8571000" cy="3506700"/>
          </a:xfrm>
          <a:prstGeom prst="rect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72"/>
              <a:buFont typeface="Arial"/>
              <a:buNone/>
            </a:pPr>
            <a:r>
              <a:rPr lang="en" sz="1954" b="1">
                <a:solidFill>
                  <a:schemeClr val="dk1"/>
                </a:solidFill>
              </a:rPr>
              <a:t>Title: Our First AI Adventure: Image Creation!</a:t>
            </a:r>
            <a:endParaRPr sz="1954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72"/>
              <a:buFont typeface="Arial"/>
              <a:buNone/>
            </a:pPr>
            <a:r>
              <a:rPr lang="en" sz="1954" b="1">
                <a:solidFill>
                  <a:schemeClr val="dk1"/>
                </a:solidFill>
              </a:rPr>
              <a:t>Activity:</a:t>
            </a:r>
            <a:r>
              <a:rPr lang="en" sz="1954">
                <a:solidFill>
                  <a:schemeClr val="dk1"/>
                </a:solidFill>
              </a:rPr>
              <a:t> You'll use an AI tool to create elephant images.</a:t>
            </a:r>
            <a:endParaRPr sz="1954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72"/>
              <a:buFont typeface="Arial"/>
              <a:buNone/>
            </a:pPr>
            <a:r>
              <a:rPr lang="en" sz="1954" b="1">
                <a:solidFill>
                  <a:schemeClr val="dk1"/>
                </a:solidFill>
              </a:rPr>
              <a:t>Example Prompts:</a:t>
            </a:r>
            <a:endParaRPr sz="1954" b="1">
              <a:solidFill>
                <a:schemeClr val="dk1"/>
              </a:solidFill>
            </a:endParaRPr>
          </a:p>
          <a:p>
            <a:pPr marL="457200" lvl="0" indent="-3248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954">
                <a:solidFill>
                  <a:schemeClr val="dk1"/>
                </a:solidFill>
              </a:rPr>
              <a:t>"An elephant in a savanna"</a:t>
            </a:r>
            <a:endParaRPr sz="1954">
              <a:solidFill>
                <a:schemeClr val="dk1"/>
              </a:solidFill>
            </a:endParaRPr>
          </a:p>
          <a:p>
            <a:pPr marL="457200" lvl="0" indent="-32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954">
                <a:solidFill>
                  <a:schemeClr val="dk1"/>
                </a:solidFill>
              </a:rPr>
              <a:t>"A baby elephant playing"</a:t>
            </a:r>
            <a:endParaRPr sz="1954">
              <a:solidFill>
                <a:schemeClr val="dk1"/>
              </a:solidFill>
            </a:endParaRPr>
          </a:p>
          <a:p>
            <a:pPr marL="457200" lvl="0" indent="-32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954">
                <a:solidFill>
                  <a:schemeClr val="dk1"/>
                </a:solidFill>
              </a:rPr>
              <a:t>"An elephant drinking water"</a:t>
            </a:r>
            <a:endParaRPr sz="1954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72"/>
              <a:buFont typeface="Arial"/>
              <a:buNone/>
            </a:pPr>
            <a:r>
              <a:rPr lang="en" sz="1954" b="1">
                <a:solidFill>
                  <a:schemeClr val="dk1"/>
                </a:solidFill>
              </a:rPr>
              <a:t>Why?</a:t>
            </a:r>
            <a:r>
              <a:rPr lang="en" sz="1954">
                <a:solidFill>
                  <a:schemeClr val="dk1"/>
                </a:solidFill>
              </a:rPr>
              <a:t> These images will help us create our digital books!</a:t>
            </a:r>
            <a:endParaRPr sz="1954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6272"/>
              <a:buFont typeface="Arial"/>
              <a:buNone/>
            </a:pPr>
            <a:r>
              <a:rPr lang="en" sz="1954" b="1">
                <a:solidFill>
                  <a:schemeClr val="dk1"/>
                </a:solidFill>
              </a:rPr>
              <a:t>Materials Needed:</a:t>
            </a:r>
            <a:r>
              <a:rPr lang="en" sz="1954">
                <a:solidFill>
                  <a:schemeClr val="dk1"/>
                </a:solidFill>
              </a:rPr>
              <a:t> Computers/Tablets, AI image generation tools (e.g., Google ImageFX, Bing Image Creator) </a:t>
            </a:r>
            <a:endParaRPr sz="1954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Prompts</a:t>
            </a:r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249375" y="1017725"/>
            <a:ext cx="8669100" cy="3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3" name="Google Shape;103;p20" descr="a baby elephant is walking through a grassy field with birds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1000" y="3434296"/>
            <a:ext cx="2612575" cy="145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 descr="African elephant (Loxodonta africana) with baby, Masai Mara, Kenya, Africa (Provided by Getty Images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4449" y="1202975"/>
            <a:ext cx="3491948" cy="2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 descr="African Elephant (Loxodonta africana) drinking water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000" y="1140025"/>
            <a:ext cx="2701449" cy="375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 b="1">
                <a:highlight>
                  <a:schemeClr val="lt1"/>
                </a:highlight>
              </a:rPr>
              <a:t>Telling Our Elephant Stories (Digital Storytelling - Part 1)</a:t>
            </a:r>
            <a:endParaRPr sz="2320" b="1">
              <a:highlight>
                <a:schemeClr val="lt1"/>
              </a:highlight>
            </a:endParaRPr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>
                <a:solidFill>
                  <a:schemeClr val="bg1"/>
                </a:solidFill>
                <a:highlight>
                  <a:schemeClr val="lt1"/>
                </a:highlight>
              </a:rPr>
              <a:t>Title: Digital Storytelling: Creating Our Elephant Books!</a:t>
            </a:r>
            <a:endParaRPr sz="2000" b="1" dirty="0">
              <a:solidFill>
                <a:schemeClr val="bg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 dirty="0">
                <a:solidFill>
                  <a:schemeClr val="bg1"/>
                </a:solidFill>
                <a:highlight>
                  <a:schemeClr val="lt1"/>
                </a:highlight>
              </a:rPr>
              <a:t>Platform:</a:t>
            </a:r>
            <a:r>
              <a:rPr lang="en" sz="1700" dirty="0">
                <a:solidFill>
                  <a:schemeClr val="bg1"/>
                </a:solidFill>
                <a:highlight>
                  <a:schemeClr val="lt1"/>
                </a:highlight>
              </a:rPr>
              <a:t> We'll use a digital storytelling tool (like Google Slides or Canva).</a:t>
            </a:r>
            <a:endParaRPr sz="1700" dirty="0">
              <a:solidFill>
                <a:schemeClr val="bg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 dirty="0">
                <a:solidFill>
                  <a:schemeClr val="bg1"/>
                </a:solidFill>
                <a:highlight>
                  <a:schemeClr val="lt1"/>
                </a:highlight>
              </a:rPr>
              <a:t>How To:</a:t>
            </a:r>
            <a:endParaRPr sz="1700" b="1" dirty="0">
              <a:solidFill>
                <a:schemeClr val="bg1"/>
              </a:solidFill>
              <a:highlight>
                <a:schemeClr val="lt1"/>
              </a:highlight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bg1"/>
                </a:solidFill>
                <a:highlight>
                  <a:schemeClr val="lt1"/>
                </a:highlight>
              </a:rPr>
              <a:t>Create slides or pages.</a:t>
            </a:r>
            <a:endParaRPr sz="1700" dirty="0">
              <a:solidFill>
                <a:schemeClr val="bg1"/>
              </a:solidFill>
              <a:highlight>
                <a:schemeClr val="lt1"/>
              </a:highlight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bg1"/>
                </a:solidFill>
                <a:highlight>
                  <a:schemeClr val="lt1"/>
                </a:highlight>
              </a:rPr>
              <a:t>Insert your AI-generated elephant images.</a:t>
            </a:r>
            <a:endParaRPr sz="1700" dirty="0">
              <a:solidFill>
                <a:schemeClr val="bg1"/>
              </a:solidFill>
              <a:highlight>
                <a:schemeClr val="lt1"/>
              </a:highlight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bg1"/>
                </a:solidFill>
                <a:highlight>
                  <a:schemeClr val="lt1"/>
                </a:highlight>
              </a:rPr>
              <a:t>Add text to tell your story.</a:t>
            </a:r>
            <a:endParaRPr sz="1700" dirty="0">
              <a:solidFill>
                <a:schemeClr val="bg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 dirty="0">
                <a:solidFill>
                  <a:schemeClr val="bg1"/>
                </a:solidFill>
                <a:highlight>
                  <a:schemeClr val="lt1"/>
                </a:highlight>
              </a:rPr>
              <a:t>Visuals:</a:t>
            </a:r>
            <a:r>
              <a:rPr lang="en" sz="1700" dirty="0">
                <a:solidFill>
                  <a:schemeClr val="bg1"/>
                </a:solidFill>
                <a:highlight>
                  <a:schemeClr val="lt1"/>
                </a:highlight>
              </a:rPr>
              <a:t> Screenshots or examples of the digital storytelling platform.</a:t>
            </a:r>
            <a:endParaRPr sz="1700" dirty="0">
              <a:solidFill>
                <a:schemeClr val="bg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991</Words>
  <Application>Microsoft Macintosh PowerPoint</Application>
  <PresentationFormat>On-screen Show (16:9)</PresentationFormat>
  <Paragraphs>114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Abadi MT Condensed Extra Bold</vt:lpstr>
      <vt:lpstr>Arial</vt:lpstr>
      <vt:lpstr>Arial Black</vt:lpstr>
      <vt:lpstr>Simple Light</vt:lpstr>
      <vt:lpstr>AI Digital 'Elephant Book' for Conservation</vt:lpstr>
      <vt:lpstr>Our Learning Journey Today</vt:lpstr>
      <vt:lpstr>Why Elephants Matter! (Introduction - Part 1)</vt:lpstr>
      <vt:lpstr>Social Behaviors and Communication of Elephants   </vt:lpstr>
      <vt:lpstr>Challenges Elephants Face (Introduction - Part 2)</vt:lpstr>
      <vt:lpstr>Technology to the Rescue! (Introduction - Part 3)</vt:lpstr>
      <vt:lpstr>Creating Elephant Art with AI! (AI Image Generation)</vt:lpstr>
      <vt:lpstr>Example Prompts</vt:lpstr>
      <vt:lpstr>Telling Our Elephant Stories (Digital Storytelling - Part 1)</vt:lpstr>
      <vt:lpstr> What Makes a Great Elephant Story? (Digital Storytelling - Part 2)</vt:lpstr>
      <vt:lpstr>What We Learned (Assessment &amp; Review)</vt:lpstr>
      <vt:lpstr>Share Our Stories &amp; Reflect! (Sharing and Reflection)</vt:lpstr>
      <vt:lpstr>More Elephant Adventures! (Extension Activities)</vt:lpstr>
      <vt:lpstr>Chat with Mara the Elephant!</vt:lpstr>
      <vt:lpstr>Exciting Resources For Students!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Digital 'Elephant Book' for Conservation</dc:title>
  <cp:lastModifiedBy>Fran Duthie</cp:lastModifiedBy>
  <cp:revision>4</cp:revision>
  <dcterms:created xsi:type="dcterms:W3CDTF">2025-07-29T16:38:51Z</dcterms:created>
  <dcterms:modified xsi:type="dcterms:W3CDTF">2026-03-30T19:31:41Z</dcterms:modified>
</cp:coreProperties>
</file>