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58" r:id="rId3"/>
    <p:sldId id="262" r:id="rId4"/>
    <p:sldId id="263" r:id="rId5"/>
    <p:sldId id="260" r:id="rId6"/>
    <p:sldId id="261" r:id="rId7"/>
    <p:sldId id="264" r:id="rId8"/>
    <p:sldId id="266" r:id="rId9"/>
    <p:sldId id="267" r:id="rId10"/>
    <p:sldId id="268" r:id="rId11"/>
    <p:sldId id="269" r:id="rId12"/>
    <p:sldId id="270" r:id="rId13"/>
    <p:sldId id="272" r:id="rId14"/>
    <p:sldId id="273" r:id="rId15"/>
    <p:sldId id="257" r:id="rId16"/>
    <p:sldId id="25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1" autoAdjust="0"/>
    <p:restoredTop sz="89299" autoAdjust="0"/>
  </p:normalViewPr>
  <p:slideViewPr>
    <p:cSldViewPr snapToGrid="0">
      <p:cViewPr varScale="1">
        <p:scale>
          <a:sx n="65" d="100"/>
          <a:sy n="65" d="100"/>
        </p:scale>
        <p:origin x="14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F7E879-52AC-4139-B1B4-90DF925D1E31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40645-39AF-489A-AFEC-BDD89B663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260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40645-39AF-489A-AFEC-BDD89B663BC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789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40645-39AF-489A-AFEC-BDD89B663BC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5103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40645-39AF-489A-AFEC-BDD89B663BC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233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40645-39AF-489A-AFEC-BDD89B663BC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057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40645-39AF-489A-AFEC-BDD89B663BC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9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40645-39AF-489A-AFEC-BDD89B663BC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306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40645-39AF-489A-AFEC-BDD89B663BC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61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79310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032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2058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92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8903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402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72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612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235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863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931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7D5FD05-91C2-4939-B9BA-23664CC2226F}" type="datetimeFigureOut">
              <a:rPr lang="en-US" smtClean="0"/>
              <a:t>9/8/2017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3F14AFF-9342-4E9C-9833-45E8116A51DA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455929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ep.utm.edu/anim-eth/" TargetMode="External"/><Relationship Id="rId2" Type="http://schemas.openxmlformats.org/officeDocument/2006/relationships/hyperlink" Target="http://www.think-differently-about-sheep.com/Why_Animals_Matter_A%20Religious_Philosophical_Perspective_Philosophy_Quotation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amnh.org/explore/science-bulletins/bio/documentaries/wild-at-heart-the-plight-of-elephants-in-thailand/the-burdens-of-a-beast" TargetMode="External"/><Relationship Id="rId5" Type="http://schemas.openxmlformats.org/officeDocument/2006/relationships/hyperlink" Target="https://www.sheldrickwildlifetrust.org/html/impact.html" TargetMode="External"/><Relationship Id="rId4" Type="http://schemas.openxmlformats.org/officeDocument/2006/relationships/hyperlink" Target="https://www.peta.org.uk/blog/16-quotes-from-famous-thinkers-who-got-it-right-about-animal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4536733"/>
            <a:ext cx="9144000" cy="23212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Drawing a Line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/>
              <a:t>Elephantics.org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69496" cy="45521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275123"/>
            <a:ext cx="28492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Photo credit: Melanie </a:t>
            </a:r>
            <a:r>
              <a:rPr lang="en-US" sz="1100" dirty="0" err="1"/>
              <a:t>Reding</a:t>
            </a:r>
            <a:endParaRPr lang="en-US" sz="1100" dirty="0"/>
          </a:p>
        </p:txBody>
      </p:sp>
      <p:sp>
        <p:nvSpPr>
          <p:cNvPr id="8" name="Rectangle 7"/>
          <p:cNvSpPr/>
          <p:nvPr/>
        </p:nvSpPr>
        <p:spPr>
          <a:xfrm>
            <a:off x="6580118" y="752567"/>
            <a:ext cx="215596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"If all the beasts were gone, men would die from a great loneliness of spirit..." </a:t>
            </a:r>
          </a:p>
          <a:p>
            <a:pPr algn="ctr"/>
            <a:r>
              <a:rPr lang="en-US" sz="2400" dirty="0"/>
              <a:t>~ Chief Seattle</a:t>
            </a:r>
          </a:p>
        </p:txBody>
      </p:sp>
    </p:spTree>
    <p:extLst>
      <p:ext uri="{BB962C8B-B14F-4D97-AF65-F5344CB8AC3E}">
        <p14:creationId xmlns:p14="http://schemas.microsoft.com/office/powerpoint/2010/main" val="2122706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70155" y="398206"/>
            <a:ext cx="7565922" cy="7602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Factory farming of animals for food (a system of rearing livestock using intensive methods, by which poultry, pigs, or cattle are confined indoors under strictly controlled conditions).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Using animals for scientific experiments to test whether products, such as cosmetics and toiletries, are safe for humans use.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Using animals for scientific medical experiments such as finding cures for diseases or testing medications.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Using animals as service animals for people with differing abilities.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Hunting animals for food.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>
                <a:solidFill>
                  <a:schemeClr val="bg1"/>
                </a:solidFill>
              </a:rPr>
              <a:t>Trophy Hunting-hunting animals for sport.</a:t>
            </a:r>
          </a:p>
          <a:p>
            <a:endParaRPr lang="en-US" sz="2400" dirty="0"/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8247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1160" y="589936"/>
            <a:ext cx="783139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en-US" sz="2700" dirty="0">
                <a:solidFill>
                  <a:schemeClr val="bg1"/>
                </a:solidFill>
              </a:rPr>
              <a:t>Using animals specifically bred and killed for dissection in biology classes.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sz="2700" dirty="0">
                <a:solidFill>
                  <a:schemeClr val="bg1"/>
                </a:solidFill>
              </a:rPr>
              <a:t>Using animals for riding, pulling farm equipment, or pulling carriages (“beasts of burned”).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sz="2700" dirty="0">
                <a:solidFill>
                  <a:schemeClr val="bg1"/>
                </a:solidFill>
              </a:rPr>
              <a:t>Keeping animals on public display in places such as zoos and aquariums for education and conservation.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sz="2700" dirty="0">
                <a:solidFill>
                  <a:schemeClr val="bg1"/>
                </a:solidFill>
              </a:rPr>
              <a:t>Using wild animals for entertainment such as in circuses or by street entertainers.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sz="2700" dirty="0">
                <a:solidFill>
                  <a:schemeClr val="bg1"/>
                </a:solidFill>
              </a:rPr>
              <a:t>Humane farming of animals for food (animals raised in situations where they are allowed more natural behaviors and suffering is reduced).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en-US" sz="2700" dirty="0">
                <a:solidFill>
                  <a:schemeClr val="bg1"/>
                </a:solidFill>
              </a:rPr>
              <a:t>Hunting, trapping or breeding of fur-bearing animals for fur products such as coats, boots, and hats.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71538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Activity 3</a:t>
            </a:r>
          </a:p>
        </p:txBody>
      </p:sp>
      <p:pic>
        <p:nvPicPr>
          <p:cNvPr id="7" name="Picture 4" descr="IMG_819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" b="48172"/>
          <a:stretch/>
        </p:blipFill>
        <p:spPr bwMode="auto">
          <a:xfrm>
            <a:off x="1779499" y="1959146"/>
            <a:ext cx="5889662" cy="40743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882738" y="5771929"/>
            <a:ext cx="31709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Photo Credit: Andrea </a:t>
            </a:r>
            <a:r>
              <a:rPr lang="en-US" sz="1100" dirty="0" err="1"/>
              <a:t>Duthie</a:t>
            </a:r>
            <a:r>
              <a:rPr lang="en-US" sz="1100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0026" y="6164826"/>
            <a:ext cx="5191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</a:rPr>
              <a:t>Asian Elephants</a:t>
            </a:r>
          </a:p>
        </p:txBody>
      </p:sp>
    </p:spTree>
    <p:extLst>
      <p:ext uri="{BB962C8B-B14F-4D97-AF65-F5344CB8AC3E}">
        <p14:creationId xmlns:p14="http://schemas.microsoft.com/office/powerpoint/2010/main" val="2980858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24116" y="707922"/>
            <a:ext cx="7197213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Using elephants for logging (the elephants knock down trees and carry logs up to 3630 kg).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Elephants being used as transportation for locals (often in </a:t>
            </a:r>
            <a:r>
              <a:rPr lang="en-US" sz="3000" dirty="0" err="1">
                <a:solidFill>
                  <a:schemeClr val="bg1"/>
                </a:solidFill>
              </a:rPr>
              <a:t>roadless</a:t>
            </a:r>
            <a:r>
              <a:rPr lang="en-US" sz="3000" dirty="0">
                <a:solidFill>
                  <a:schemeClr val="bg1"/>
                </a:solidFill>
              </a:rPr>
              <a:t> regions).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Using elephants as pack animals to carry goods over long distances and rough terrain in </a:t>
            </a:r>
            <a:r>
              <a:rPr lang="en-US" sz="3000" dirty="0" err="1">
                <a:solidFill>
                  <a:schemeClr val="bg1"/>
                </a:solidFill>
              </a:rPr>
              <a:t>roadless</a:t>
            </a:r>
            <a:r>
              <a:rPr lang="en-US" sz="3000" dirty="0">
                <a:solidFill>
                  <a:schemeClr val="bg1"/>
                </a:solidFill>
              </a:rPr>
              <a:t> areas.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3000" dirty="0">
                <a:solidFill>
                  <a:schemeClr val="bg1"/>
                </a:solidFill>
              </a:rPr>
              <a:t>In religious ceremonies where elephants are often decorated and carry religious objects and march in parades.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927892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53613" y="1047135"/>
            <a:ext cx="7197213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 startAt="5"/>
            </a:pPr>
            <a:r>
              <a:rPr lang="en-US" sz="3000" dirty="0">
                <a:solidFill>
                  <a:schemeClr val="bg1"/>
                </a:solidFill>
              </a:rPr>
              <a:t>Elephants giving rides to tourists as part of the tourist industry.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3000" dirty="0">
                <a:solidFill>
                  <a:schemeClr val="bg1"/>
                </a:solidFill>
              </a:rPr>
              <a:t>In elephant shows and circuses where the elephants perform tricks for tourists.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3000" dirty="0">
                <a:solidFill>
                  <a:schemeClr val="bg1"/>
                </a:solidFill>
              </a:rPr>
              <a:t>Training elephants to paint memorized pictures for the tourist industry.</a:t>
            </a:r>
          </a:p>
          <a:p>
            <a:pPr marL="457200" indent="-457200">
              <a:buFont typeface="+mj-lt"/>
              <a:buAutoNum type="arabicPeriod" startAt="5"/>
            </a:pPr>
            <a:r>
              <a:rPr lang="en-US" sz="3000" dirty="0">
                <a:solidFill>
                  <a:schemeClr val="bg1"/>
                </a:solidFill>
              </a:rPr>
              <a:t>Used by locals as “cute props” for street begging (usually baby elephants are used).</a:t>
            </a:r>
          </a:p>
          <a:p>
            <a:pPr marL="457200" indent="-457200">
              <a:buFont typeface="+mj-lt"/>
              <a:buAutoNum type="arabicPeriod" startAt="5"/>
            </a:pPr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00986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8096" y="665465"/>
            <a:ext cx="7290054" cy="1499616"/>
          </a:xfrm>
        </p:spPr>
        <p:txBody>
          <a:bodyPr/>
          <a:lstStyle/>
          <a:p>
            <a:r>
              <a:rPr lang="en-US" dirty="0">
                <a:solidFill>
                  <a:schemeClr val="accent2">
                    <a:lumMod val="50000"/>
                  </a:schemeClr>
                </a:solidFill>
              </a:rPr>
              <a:t>     Elephants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7510" y="1893763"/>
            <a:ext cx="3566160" cy="4023360"/>
          </a:xfrm>
        </p:spPr>
        <p:txBody>
          <a:bodyPr/>
          <a:lstStyle/>
          <a:p>
            <a:pPr algn="ctr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“They mirror us humans in many ways- in terms of longevity, in terms of development, in terms of family ties and lifelong bonds of friendship.  They have all the emotions of us humans- all the good traits and few of the bad.”</a:t>
            </a:r>
          </a:p>
          <a:p>
            <a:pPr algn="ctr"/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~Dame Daphne </a:t>
            </a:r>
            <a:r>
              <a:rPr lang="en-US" sz="2400" b="1" dirty="0" err="1">
                <a:solidFill>
                  <a:schemeClr val="accent2">
                    <a:lumMod val="50000"/>
                  </a:schemeClr>
                </a:solidFill>
              </a:rPr>
              <a:t>Sheldrick</a:t>
            </a:r>
            <a:endParaRPr lang="en-US" sz="2400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en-US" dirty="0"/>
          </a:p>
        </p:txBody>
      </p:sp>
      <p:pic>
        <p:nvPicPr>
          <p:cNvPr id="2050" name="Picture 2" descr="https://agora-file-storage-prod.s3.amazonaws.com/workplace/attachment/900346121445378509?response-content-disposition=inline%3B%20filename%3D%22image1.JPG%22%3B%20filename%2A%3Dutf-8%27%27image1.JPG&amp;x-amz-security-token=FQoDYXdzEHwaDCEi8hzKzq4d%2FgbwpSK3A2GVFdgmKvun0BlDj3E7E%2Ff6DIZ1XLm8mY8eB7r5%2F%2Bec4NMBsyMnKG7BEeCcW0FAFMDMYIrgFWFSBw6KJ7%2BQfKRlpBWYDXZbuyumHaiMN25uN31V1zHgMniRqB1rLZOUVDi00RUVBPD0ESNu2HyubdG08LIqU%2FHB%2FmVqhJRobfpwMN8KfjAJ2PATPwP4NvNUs9bnYp21k0cHH0vJfGHBSjgS5I0zQePIEwUEsJWeu02ou395PB6635sJQyViV34jAv1%2BQ09gNAnNHVmwHvktGInpwJJSRXH8nD95mS9RTdff4z%2FslHYw50oVk%2BZ81EZEj3Rl%2FDip8cxnCf297Oj9fT%2FjL4qlYsTbBVMmcUeVdrz%2F5GbX%2Bcanm3l0xDaJQfN%2BCqMj88PgzwZh3sk41IfgKy9Pm2EvuGeyk1ToukSaWFhu7epl%2ByCIO2PN0q%2FZgRN2BTcsTt8O8Tok8BYaUOHmkAHtqfQhrOVhJl8F7lHFoghlD8JfUe0TJWhbcU%2BxjBGm6giL%2F3ueudaC3wZmbXzsaKQhAXgqOc5TMtZKPySZL696KKNHba6%2BprZcaYVex7DXV5h6oGYeYkwo57TGzQU%3D&amp;AWSAccessKeyId=ASIAIJDGD2PPHN6QNTCQ&amp;Expires=1504816647&amp;Signature=gdK1Z7cgizmPmn%2BzDMbYL9lQLw0%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65006" y="1280040"/>
            <a:ext cx="5558590" cy="41689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79038" y="6178555"/>
            <a:ext cx="24429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Photo Credit: Andrea </a:t>
            </a:r>
            <a:r>
              <a:rPr lang="en-US" sz="1100" dirty="0" err="1">
                <a:solidFill>
                  <a:schemeClr val="bg1"/>
                </a:solidFill>
              </a:rPr>
              <a:t>Duthie</a:t>
            </a:r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509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Resources and Credits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8096" y="2227006"/>
            <a:ext cx="7623736" cy="4082353"/>
          </a:xfrm>
        </p:spPr>
        <p:txBody>
          <a:bodyPr/>
          <a:lstStyle/>
          <a:p>
            <a:pPr marL="128016" lvl="1" indent="0">
              <a:buNone/>
            </a:pPr>
            <a:r>
              <a:rPr lang="en-US" dirty="0">
                <a:solidFill>
                  <a:schemeClr val="bg1"/>
                </a:solidFill>
              </a:rPr>
              <a:t>Sources used for quotes: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  <a:hlinkClick r:id="rId2"/>
              </a:rPr>
              <a:t>http://www.think-differently-about-sheep.com/Why_Animals_Matter_A%20Religious_Philosophical_Perspective_Philosophy_Quotations.htm</a:t>
            </a:r>
            <a:endParaRPr lang="en-US" dirty="0">
              <a:solidFill>
                <a:schemeClr val="bg1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  <a:hlinkClick r:id="rId3"/>
              </a:rPr>
              <a:t>http://www.iep.utm.edu/anim-eth/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  <a:hlinkClick r:id="rId4"/>
              </a:rPr>
              <a:t>https://www.peta.org.uk/blog/16-quotes-from-famous-thinkers-who-got-it-right-about-animals/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  <a:hlinkClick r:id="rId5"/>
              </a:rPr>
              <a:t>https://www.sheldrickwildlifetrust.org/html/impact.html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marL="128016" lvl="1" indent="0">
              <a:buNone/>
            </a:pPr>
            <a:r>
              <a:rPr lang="en-US" dirty="0">
                <a:solidFill>
                  <a:schemeClr val="bg1"/>
                </a:solidFill>
              </a:rPr>
              <a:t>Sources for elephant uses: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</a:rPr>
              <a:t>The Burdens of a Beast- </a:t>
            </a:r>
            <a:r>
              <a:rPr lang="en-US" u="sng" dirty="0">
                <a:solidFill>
                  <a:schemeClr val="bg1"/>
                </a:solidFill>
                <a:hlinkClick r:id="rId6"/>
              </a:rPr>
              <a:t>https://www.amnh.org/explore/science-bulletins/bio/documentaries/wild-at-heart-the-plight-of-elephants-in-thailand/the-burdens-of-a-beast</a:t>
            </a:r>
            <a:r>
              <a:rPr lang="en-US" i="1" dirty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  <a:p>
            <a:pPr marL="128016" lvl="1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128016" lvl="1" indent="0">
              <a:buNone/>
            </a:pPr>
            <a:r>
              <a:rPr lang="en-US" dirty="0">
                <a:solidFill>
                  <a:schemeClr val="bg1"/>
                </a:solidFill>
              </a:rPr>
              <a:t>Photos: Courtesy of Melanie </a:t>
            </a:r>
            <a:r>
              <a:rPr lang="en-US" dirty="0" err="1">
                <a:solidFill>
                  <a:schemeClr val="bg1"/>
                </a:solidFill>
              </a:rPr>
              <a:t>Reding</a:t>
            </a:r>
            <a:r>
              <a:rPr lang="en-US" dirty="0">
                <a:solidFill>
                  <a:schemeClr val="bg1"/>
                </a:solidFill>
              </a:rPr>
              <a:t> unless otherwise noted.</a:t>
            </a:r>
          </a:p>
        </p:txBody>
      </p:sp>
    </p:spTree>
    <p:extLst>
      <p:ext uri="{BB962C8B-B14F-4D97-AF65-F5344CB8AC3E}">
        <p14:creationId xmlns:p14="http://schemas.microsoft.com/office/powerpoint/2010/main" val="787438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Hippocrates  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460 BC – ca. 370 BC   an ancient Greek physician, He is referred to as the "father of medicine“.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i="1" dirty="0">
                <a:solidFill>
                  <a:schemeClr val="bg1"/>
                </a:solidFill>
              </a:rPr>
              <a:t>“The soul is the same in all living creatures, although the body of each is different.”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440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Rene Descartes</a:t>
            </a:r>
            <a:br>
              <a:rPr lang="en-US" sz="2700" b="1" dirty="0">
                <a:solidFill>
                  <a:schemeClr val="bg1"/>
                </a:solidFill>
              </a:rPr>
            </a:br>
            <a:r>
              <a:rPr lang="en-US" sz="2700" dirty="0">
                <a:solidFill>
                  <a:schemeClr val="bg1"/>
                </a:solidFill>
              </a:rPr>
              <a:t>1596 – 1650   French philosopher of Mathematics and physics, he was dubbed the father of modern western philosophy. Known for saying animals were…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3" algn="ctr"/>
            <a:r>
              <a:rPr lang="en-US" sz="4600" i="1" dirty="0">
                <a:solidFill>
                  <a:schemeClr val="bg1"/>
                </a:solidFill>
              </a:rPr>
              <a:t>“thoughtless brutes that were merely sophisticated machines lacking consciousness”</a:t>
            </a:r>
            <a:endParaRPr lang="en-US" sz="4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930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Benedict de Spinoza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700" dirty="0">
                <a:solidFill>
                  <a:schemeClr val="bg1"/>
                </a:solidFill>
              </a:rPr>
              <a:t>1632 – 1677  A Dutch </a:t>
            </a:r>
            <a:r>
              <a:rPr lang="en-US" sz="2700" dirty="0" err="1">
                <a:solidFill>
                  <a:schemeClr val="bg1"/>
                </a:solidFill>
              </a:rPr>
              <a:t>jewish</a:t>
            </a:r>
            <a:r>
              <a:rPr lang="en-US" sz="2700" dirty="0">
                <a:solidFill>
                  <a:schemeClr val="bg1"/>
                </a:solidFill>
              </a:rPr>
              <a:t> Ethics philosopher, he was one of the foremost exponents of 17th-century Rationalism.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en-US" sz="5400" i="1" dirty="0">
                <a:solidFill>
                  <a:schemeClr val="bg1"/>
                </a:solidFill>
              </a:rPr>
              <a:t>“I do not deny that beasts feel; what I deny is, that we may not consult our own advantage and use them as we please, treating them in the way which best suits us; for their nature is not like ours and their emotions are naturally different from humans’ emotions.”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644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Jeremy Bentham 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1748 – 1832 </a:t>
            </a:r>
            <a:r>
              <a:rPr lang="en-US" sz="2700" dirty="0">
                <a:solidFill>
                  <a:schemeClr val="bg1"/>
                </a:solidFill>
              </a:rPr>
              <a:t>He was an English law expert, philosopher, and legal and social reformer.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i="1" dirty="0">
                <a:solidFill>
                  <a:schemeClr val="bg1"/>
                </a:solidFill>
              </a:rPr>
              <a:t>The question is not, "Can they reason?" nor, "Can they talk?" but rather, "Can they suffer?"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056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Arthur Schopenhauer 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700" dirty="0">
                <a:solidFill>
                  <a:schemeClr val="bg1"/>
                </a:solidFill>
              </a:rPr>
              <a:t>1788 - 1860 a German Philosopher known for his atheistic pessimism and philosophical clarity.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i="1" dirty="0">
                <a:solidFill>
                  <a:schemeClr val="bg1"/>
                </a:solidFill>
              </a:rPr>
              <a:t>“The assumption that animals are without rights and the illusion that our treatment of them has no moral significance is a positively outrageous example of Western crudity and barbarity. Universal compassion is the only guarantee of morality.”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602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Mahatma Gandhi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1869 – 1948  an Indian civil rights activist, he Believed in nonviolent civil disobedience.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solidFill>
                  <a:schemeClr val="bg1"/>
                </a:solidFill>
              </a:rPr>
              <a:t>“The greatness of a nation can be judged by the way its animals are treated.”</a:t>
            </a:r>
            <a:br>
              <a:rPr lang="en-US" sz="5400" dirty="0"/>
            </a:b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346006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Dame Daphne </a:t>
            </a:r>
            <a:r>
              <a:rPr lang="en-US" sz="2400" b="1" dirty="0" err="1">
                <a:solidFill>
                  <a:schemeClr val="bg1"/>
                </a:solidFill>
              </a:rPr>
              <a:t>Sheldrick</a:t>
            </a:r>
            <a:br>
              <a:rPr lang="en-US" sz="2400" b="1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1934 – Present  A Kenyan-British Author and Conservationist, She founded the David </a:t>
            </a:r>
            <a:r>
              <a:rPr lang="en-US" sz="2400" dirty="0" err="1">
                <a:solidFill>
                  <a:schemeClr val="bg1"/>
                </a:solidFill>
              </a:rPr>
              <a:t>Sheldrick</a:t>
            </a:r>
            <a:r>
              <a:rPr lang="en-US" sz="2400" dirty="0">
                <a:solidFill>
                  <a:schemeClr val="bg1"/>
                </a:solidFill>
              </a:rPr>
              <a:t> Wildlife Trust that rescues and rehabilitates orphaned elephants.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398207" y="2566219"/>
            <a:ext cx="8406580" cy="3923071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sz="3100" dirty="0">
                <a:solidFill>
                  <a:schemeClr val="bg1"/>
                </a:solidFill>
              </a:rPr>
              <a:t>“We should understand and accept that others [animals] that happen to share our planet with us are not ours to manipulate and consume according to our whims but are here for a purpose., They, too, have rights because they are a vital to the well-being of the whole; an integral link in the complex chain of life. They belong to, and are a part of the natural world, of which we humans are also just a part. They are not here simply to be utilized according to the dictates of human vanity and greed as a mindless commodity.”</a:t>
            </a:r>
            <a:br>
              <a:rPr lang="en-US" sz="5400" dirty="0">
                <a:solidFill>
                  <a:schemeClr val="bg1"/>
                </a:solidFill>
              </a:rPr>
            </a:b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933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Activity 2</a:t>
            </a:r>
          </a:p>
        </p:txBody>
      </p:sp>
      <p:pic>
        <p:nvPicPr>
          <p:cNvPr id="1026" name="Picture 2" descr="https://lh3.googleusercontent.com/flbs5Fl9219tXsaPIy5yyiGEaUNKawPSAj4IdlsNlzPHbfn0xpnMHRoEkG-Cyddh1JaRfOiBDAUAZ5ec63zf0wlq7DjzzguJugiy5ek52vj-8uaLmAHlDzM04Vrnn8d-BlmwFqnftH2rWjQSQD2p_3C6xS0dZSotiYfX9Af8pM38vRJOwCzw66rMnsPqUKabDeeyeUxsHkAxF7ivwKJ2GXfladV15TmjTLP0bEdtOSrwn69Os3blOlrmQZOCiCDSp_qFSJRsI21_bt-Tv4Su90EUe452bE5I6vVmmtnEETtByKPO3JMsO7oIJAZwE8wpbeDpqQ8D_IcUuDBe8MBfHmBdrlYnLemzvlmEO00c6dXR59fH7jpcgNJ_o8ieoCrvMPiAwRimS2cGtKxYZCeZ1uUwOy2I6NWrmn1MF_3s9SRSu5lLWutYhslfogdcP3LdkCyPscDWAQZMnzM-lbZQi-e7qILRycpxo_YdWQu5cBd-EXpLjFp-LKemPmO1lvdq13yZMpK8Ljhm8oereQeOtObLsYl4xgzDSKJiMxrGE4-R83kNO42ew3q84NqHAZjMxl-BHKopwS4owiz5viVk5jRZJuUjjLW452MGJqyQlJXsQA4ntV-d=w851-h638-n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1" t="31191" r="30894" b="16630"/>
          <a:stretch/>
        </p:blipFill>
        <p:spPr bwMode="auto">
          <a:xfrm>
            <a:off x="392121" y="3996006"/>
            <a:ext cx="2917919" cy="2332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https://lh3.googleusercontent.com/A4T4lL-06TEsBHZ1FcHgRt2rki_KAkQxvGRMD2LD29a0NN_xTbV9_XaEK0U01DabFlprwIWKkNsIURm7DSj53cY_Vux3z_OH7hixWv3zuulnHL9yxYmUtRNiRWNMdb57SUhngwRQ0sAgrgJS6UpJEyk8n7cC25nP_9yN_jdvsCaP3wnoYRhDkiuq_Dkxoq_yYYLix5zVhKsIdqBM9o7_FYiTv9oPnGUxrzu2O_SnrCmI4C7PkTryxPf2Jd9A-derv-9kYtrFKbXM9egf3a_T8tTsCUEWV3QS-bBebl698I-vm1PvqwcjpPIuCsClPGfowEKssGsYqgbSBU4FA_uLJoTRzwXOCQKTl1koC1LsD3IZJ3b3HpC0FCA2jT28r6PeqPgnHfv7QPt2U42svbFJiD5yivjQ1MKLqJSj1Ot_it1AlrTGVpZkE5bCPmmRNKWy9B4AXpp-BTE3u5FAWcGXLFU1VGj6lugmklJ8N5z4h7lPGKYWB1oF7MranphjgnadgIky9R6jqJAzBIlvhpdzIytXADGXozcbI4xVQehNdkd16iMNgSwYJ0-slnYpDX3kqhnJbCS1xn0z8oBQoFSQg5ltrYReQNEpB5VUdE_dJMfY9bGaWm2K=w479-h638-n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2" t="12746"/>
          <a:stretch/>
        </p:blipFill>
        <p:spPr bwMode="auto">
          <a:xfrm>
            <a:off x="3668495" y="1612753"/>
            <a:ext cx="2196663" cy="3355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https://lh3.googleusercontent.com/WPoXvdEJbr6Aa4w4JgApzpzl0TsyreYOmSWn5ditiu6cprSu5yNS8_Yk6YY6tuI4pAnoGscZyUCHmtOtDVkcF9Y4X49q-m2KFdpFf5-B-eAllHT5l9I3takbh76T-H7uLudZIg7lPqpzzGI3CI9Zlkj-2EeMdx18GYHAfJCEdSq3j5m0DuWf7Miy0GMkYJyHFRX2xERuiyf6M8wLnX7cOvMzKMslhV-2PqiCYW1eVoxorfWzxUxZjH_pgZrqzoxNzEJTPBQUqKnnG8f1dawrLzd8M7PkY1K93Vmkqt2zhL_VZZbiHxGEpQm-7WzVbHdhmETyobPS9nV1SR27Sn_4HSIw_U8gAj-C9aXCfd8eyxwBHvX0M7MJSb0nrZSOuy1FvGI6wmplNGCNQ6pLH6Oz9i8J4rHG3JMPjE3cKi2mltM_l2t-3ZK1tT6H9kEVzK6bIEk4MbMKsKH177lRr4PLq7xH-5ycU07t8PW3Ekm-5W3roTHoNbomm8wRXJIWbC0jgp2HhWseKmJIAy7nydKxJSmEoCGWvZzTA138w672llN0hHNFfMbplZ5dsmkWuYT5pwu9w7JCmdVX7mu0czqq5GEmqOQhiR_P62yw7Vu6hL0MhUjFQt0g=w479-h638-n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613" y="3290536"/>
            <a:ext cx="2335468" cy="31172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2" name="Picture 8" descr="Image may contain: 1 perso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9" t="14623" r="11874" b="7726"/>
          <a:stretch/>
        </p:blipFill>
        <p:spPr bwMode="auto">
          <a:xfrm>
            <a:off x="6223613" y="360950"/>
            <a:ext cx="2683078" cy="23267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843255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4825F1AF-8DBC-4E3D-9F3D-688338DA83F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492</TotalTime>
  <Words>830</Words>
  <Application>Microsoft Office PowerPoint</Application>
  <PresentationFormat>On-screen Show (4:3)</PresentationFormat>
  <Paragraphs>66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Calibri</vt:lpstr>
      <vt:lpstr>Tw Cen MT</vt:lpstr>
      <vt:lpstr>Tw Cen MT Condensed</vt:lpstr>
      <vt:lpstr>Wingdings</vt:lpstr>
      <vt:lpstr>Wingdings 3</vt:lpstr>
      <vt:lpstr>Integral</vt:lpstr>
      <vt:lpstr>Drawing a Line</vt:lpstr>
      <vt:lpstr>Hippocrates   460 BC – ca. 370 BC   an ancient Greek physician, He is referred to as the "father of medicine“.</vt:lpstr>
      <vt:lpstr>Rene Descartes 1596 – 1650   French philosopher of Mathematics and physics, he was dubbed the father of modern western philosophy. Known for saying animals were… </vt:lpstr>
      <vt:lpstr>Benedict de Spinoza 1632 – 1677  A Dutch jewish Ethics philosopher, he was one of the foremost exponents of 17th-century Rationalism.</vt:lpstr>
      <vt:lpstr>Jeremy Bentham  1748 – 1832 He was an English law expert, philosopher, and legal and social reformer.</vt:lpstr>
      <vt:lpstr>Arthur Schopenhauer  1788 - 1860 a German Philosopher known for his atheistic pessimism and philosophical clarity. </vt:lpstr>
      <vt:lpstr>Mahatma Gandhi 1869 – 1948  an Indian civil rights activist, he Believed in nonviolent civil disobedience.</vt:lpstr>
      <vt:lpstr>Dame Daphne Sheldrick 1934 – Present  A Kenyan-British Author and Conservationist, She founded the David Sheldrick Wildlife Trust that rescues and rehabilitates orphaned elephants.</vt:lpstr>
      <vt:lpstr>Activity 2</vt:lpstr>
      <vt:lpstr>PowerPoint Presentation</vt:lpstr>
      <vt:lpstr>PowerPoint Presentation</vt:lpstr>
      <vt:lpstr>Activity 3</vt:lpstr>
      <vt:lpstr>PowerPoint Presentation</vt:lpstr>
      <vt:lpstr>PowerPoint Presentation</vt:lpstr>
      <vt:lpstr>     Elephants</vt:lpstr>
      <vt:lpstr>Resources and Credits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Melanie</dc:creator>
  <cp:lastModifiedBy>Melanie</cp:lastModifiedBy>
  <cp:revision>46</cp:revision>
  <dcterms:created xsi:type="dcterms:W3CDTF">2017-09-06T17:34:20Z</dcterms:created>
  <dcterms:modified xsi:type="dcterms:W3CDTF">2017-09-08T14:45:01Z</dcterms:modified>
</cp:coreProperties>
</file>