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792b989673_1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792b989673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792b989673_1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792b989673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92b989673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92b989673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792b989673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792b989673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792b989673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792b989673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792b989673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792b989673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792b989673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792b989673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792b989673_1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792b989673_1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792b989673_1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792b989673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792b989673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792b989673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2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2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Relationship Id="rId4" Type="http://schemas.openxmlformats.org/officeDocument/2006/relationships/image" Target="../media/image2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2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2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2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drive.google.com/file/d/1ndisvcGuXwuAGsEwcVtyHDxIUwP65Moo/view" TargetMode="External"/><Relationship Id="rId4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2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2.jpg"/><Relationship Id="rId5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82958" y="11760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/>
              <a:t>		 	 	 		</a:t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/>
              <a:t>			</a:t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/>
              <a:t>				</a:t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/>
              <a:t>					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4859"/>
              <a:buFont typeface="Arial"/>
              <a:buNone/>
            </a:pPr>
            <a:r>
              <a:t/>
            </a:r>
            <a:endParaRPr b="1" sz="3155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/>
              <a:t>				</a:t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88">
                <a:highlight>
                  <a:srgbClr val="D9EAD3"/>
                </a:highlight>
                <a:latin typeface="Georgia"/>
                <a:ea typeface="Georgia"/>
                <a:cs typeface="Georgia"/>
                <a:sym typeface="Georgia"/>
              </a:rPr>
              <a:t>Exploring Geospatial Analysis and </a:t>
            </a:r>
            <a:endParaRPr b="1" sz="3488">
              <a:highlight>
                <a:srgbClr val="D9EAD3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528"/>
              <a:buFont typeface="Arial"/>
              <a:buNone/>
            </a:pPr>
            <a:r>
              <a:rPr b="1" lang="en" sz="3488">
                <a:highlight>
                  <a:srgbClr val="D9EAD3"/>
                </a:highlight>
                <a:latin typeface="Georgia"/>
                <a:ea typeface="Georgia"/>
                <a:cs typeface="Georgia"/>
                <a:sym typeface="Georgia"/>
              </a:rPr>
              <a:t>           Conservation Strategies </a:t>
            </a:r>
            <a:r>
              <a:rPr b="1" lang="en" sz="1433"/>
              <a:t>	</a:t>
            </a:r>
            <a:r>
              <a:rPr b="1" lang="en" sz="1100"/>
              <a:t>		</a:t>
            </a:r>
            <a:endParaRPr b="1"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" sz="1100"/>
              <a:t>		</a:t>
            </a:r>
            <a:endParaRPr b="1"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818325"/>
            <a:ext cx="8520600" cy="12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highlight>
                  <a:srgbClr val="D9EAD3"/>
                </a:highlight>
              </a:rPr>
              <a:t>Technology and Conservation: Saving Elephants in the Mara</a:t>
            </a:r>
            <a:endParaRPr b="1">
              <a:solidFill>
                <a:schemeClr val="dk1"/>
              </a:solidFill>
              <a:highlight>
                <a:srgbClr val="D9EAD3"/>
              </a:highlight>
            </a:endParaRPr>
          </a:p>
        </p:txBody>
      </p:sp>
      <p:pic>
        <p:nvPicPr>
          <p:cNvPr id="56" name="Google Shape;56;p13" title="elephanatics_logo jpg copy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54575" y="4492150"/>
            <a:ext cx="572500" cy="54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CB9C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/>
              <a:t>I</a:t>
            </a:r>
            <a:r>
              <a:rPr b="1" lang="en" sz="3000"/>
              <a:t>n Conclusion</a:t>
            </a:r>
            <a:endParaRPr sz="3100"/>
          </a:p>
        </p:txBody>
      </p:sp>
      <p:sp>
        <p:nvSpPr>
          <p:cNvPr id="127" name="Google Shape;127;p22"/>
          <p:cNvSpPr txBox="1"/>
          <p:nvPr>
            <p:ph idx="1" type="body"/>
          </p:nvPr>
        </p:nvSpPr>
        <p:spPr>
          <a:xfrm>
            <a:off x="247075" y="1017725"/>
            <a:ext cx="8717400" cy="400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</a:rPr>
              <a:t>The Interconnected World</a:t>
            </a:r>
            <a:endParaRPr b="1" sz="22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b="1" lang="en" sz="2000">
                <a:solidFill>
                  <a:schemeClr val="dk1"/>
                </a:solidFill>
              </a:rPr>
              <a:t>Technology is a powerful tool for monitoring and protecting wildlife.</a:t>
            </a:r>
            <a:endParaRPr b="1"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b="1" lang="en" sz="2000">
                <a:solidFill>
                  <a:schemeClr val="dk1"/>
                </a:solidFill>
              </a:rPr>
              <a:t>Data helps us understand complex ecosystems.</a:t>
            </a:r>
            <a:endParaRPr b="1"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b="1" lang="en" sz="2000">
                <a:solidFill>
                  <a:schemeClr val="dk1"/>
                </a:solidFill>
              </a:rPr>
              <a:t>Community involvement is key to long-term success.</a:t>
            </a:r>
            <a:endParaRPr b="1" sz="20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3550" y="3200650"/>
            <a:ext cx="2842624" cy="173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 title="elephanatics_logo jpg copy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04348" y="4436000"/>
            <a:ext cx="527951" cy="49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/>
          <p:nvPr>
            <p:ph type="title"/>
          </p:nvPr>
        </p:nvSpPr>
        <p:spPr>
          <a:xfrm>
            <a:off x="311700" y="381975"/>
            <a:ext cx="8520600" cy="56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FF0000"/>
                </a:solidFill>
                <a:highlight>
                  <a:schemeClr val="lt1"/>
                </a:highlight>
              </a:rPr>
              <a:t>Thank You &amp; Next Steps</a:t>
            </a:r>
            <a:endParaRPr sz="4700">
              <a:solidFill>
                <a:srgbClr val="FF0000"/>
              </a:solidFill>
              <a:highlight>
                <a:schemeClr val="lt1"/>
              </a:highlight>
            </a:endParaRPr>
          </a:p>
        </p:txBody>
      </p:sp>
      <p:sp>
        <p:nvSpPr>
          <p:cNvPr id="135" name="Google Shape;135;p23"/>
          <p:cNvSpPr txBox="1"/>
          <p:nvPr>
            <p:ph idx="1" type="body"/>
          </p:nvPr>
        </p:nvSpPr>
        <p:spPr>
          <a:xfrm>
            <a:off x="407900" y="1156625"/>
            <a:ext cx="8520600" cy="20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            </a:t>
            </a:r>
            <a:r>
              <a:rPr b="1" lang="en" sz="2200">
                <a:solidFill>
                  <a:srgbClr val="FF0000"/>
                </a:solidFill>
                <a:highlight>
                  <a:schemeClr val="lt1"/>
                </a:highlight>
              </a:rPr>
              <a:t>What can you do?</a:t>
            </a:r>
            <a:endParaRPr b="1" sz="2200">
              <a:solidFill>
                <a:srgbClr val="FF0000"/>
              </a:solidFill>
              <a:highlight>
                <a:schemeClr val="lt1"/>
              </a:highlight>
            </a:endParaRPr>
          </a:p>
          <a:p>
            <a:pPr indent="-347345" lvl="0" marL="457200" rtl="0" algn="l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ct val="100000"/>
              <a:buChar char="●"/>
            </a:pPr>
            <a:r>
              <a:rPr b="1" lang="en" sz="2200">
                <a:solidFill>
                  <a:srgbClr val="FF0000"/>
                </a:solidFill>
                <a:highlight>
                  <a:schemeClr val="lt1"/>
                </a:highlight>
              </a:rPr>
              <a:t>Task:</a:t>
            </a:r>
            <a:r>
              <a:rPr lang="en" sz="2200">
                <a:solidFill>
                  <a:srgbClr val="FF0000"/>
                </a:solidFill>
                <a:highlight>
                  <a:schemeClr val="lt1"/>
                </a:highlight>
              </a:rPr>
              <a:t> </a:t>
            </a:r>
            <a:r>
              <a:rPr b="1" lang="en" sz="2200">
                <a:solidFill>
                  <a:srgbClr val="FF0000"/>
                </a:solidFill>
                <a:highlight>
                  <a:schemeClr val="lt1"/>
                </a:highlight>
              </a:rPr>
              <a:t>Write a brief reflection on how technology can solve a local wildlife challenge.</a:t>
            </a:r>
            <a:endParaRPr b="1" sz="2200">
              <a:solidFill>
                <a:srgbClr val="FF0000"/>
              </a:solidFill>
              <a:highlight>
                <a:schemeClr val="lt1"/>
              </a:highlight>
            </a:endParaRPr>
          </a:p>
          <a:p>
            <a:pPr indent="-347345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Char char="●"/>
            </a:pPr>
            <a:r>
              <a:rPr b="1" lang="en" sz="2200">
                <a:solidFill>
                  <a:srgbClr val="FF0000"/>
                </a:solidFill>
                <a:highlight>
                  <a:schemeClr val="lt1"/>
                </a:highlight>
              </a:rPr>
              <a:t>For more information on Geospatial technology contact @maraelephantproject</a:t>
            </a:r>
            <a:endParaRPr sz="2200">
              <a:solidFill>
                <a:schemeClr val="lt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23" title="elephanatics_logo jpg copy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7200" y="4492150"/>
            <a:ext cx="415100" cy="393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 Lesson in Geospatial Analysis and Community Action</a:t>
            </a:r>
            <a:endParaRPr b="1"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89850" y="1211225"/>
            <a:ext cx="9006900" cy="39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A collared elephant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Masai</a:t>
            </a:r>
            <a:r>
              <a:rPr b="1" lang="en">
                <a:solidFill>
                  <a:schemeClr val="dk1"/>
                </a:solidFill>
              </a:rPr>
              <a:t> Mara, Kenya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7024" y="1300600"/>
            <a:ext cx="4981975" cy="356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 title="elephanatics_logo jpg copy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2750" y="4535600"/>
            <a:ext cx="564274" cy="53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highlight>
                  <a:schemeClr val="lt1"/>
                </a:highlight>
              </a:rPr>
              <a:t> How does technology help save wildlife?</a:t>
            </a:r>
            <a:endParaRPr b="1">
              <a:highlight>
                <a:schemeClr val="lt1"/>
              </a:highlight>
            </a:endParaRPr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2777925"/>
            <a:ext cx="8520600" cy="224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57822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2200">
                <a:solidFill>
                  <a:schemeClr val="dk1"/>
                </a:solidFill>
                <a:highlight>
                  <a:schemeClr val="lt1"/>
                </a:highlight>
              </a:rPr>
              <a:t>Wildlife conservation now depends on advanced technology.</a:t>
            </a:r>
            <a:endParaRPr b="1" sz="2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5782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2200">
                <a:solidFill>
                  <a:schemeClr val="dk1"/>
                </a:solidFill>
                <a:highlight>
                  <a:schemeClr val="lt1"/>
                </a:highlight>
              </a:rPr>
              <a:t>We can track and protect animals in a new, powerful way.</a:t>
            </a:r>
            <a:endParaRPr b="1" sz="2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5782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2200">
                <a:solidFill>
                  <a:schemeClr val="dk1"/>
                </a:solidFill>
                <a:highlight>
                  <a:schemeClr val="lt1"/>
                </a:highlight>
              </a:rPr>
              <a:t>It's a way to connect with communities and solve conflicts.</a:t>
            </a:r>
            <a:endParaRPr b="1" sz="2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15" title="elephanatics_logo jpg copy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00950" y="4537225"/>
            <a:ext cx="509976" cy="48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OUR GOALS</a:t>
            </a:r>
            <a:endParaRPr b="1"/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166350" y="950025"/>
            <a:ext cx="8811300" cy="40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</a:rPr>
              <a:t>By the end of this lesson, you will be able to:</a:t>
            </a:r>
            <a:endParaRPr b="1"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b="1" lang="en" sz="2200">
                <a:solidFill>
                  <a:schemeClr val="dk1"/>
                </a:solidFill>
              </a:rPr>
              <a:t>Understand how technology is used to monitor wildlife.</a:t>
            </a:r>
            <a:endParaRPr b="1"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b="1" lang="en" sz="2200">
                <a:solidFill>
                  <a:schemeClr val="dk1"/>
                </a:solidFill>
              </a:rPr>
              <a:t>Explain the role of geospatial analysis in conservation.</a:t>
            </a:r>
            <a:endParaRPr b="1"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b="1" lang="en" sz="2200">
                <a:solidFill>
                  <a:schemeClr val="dk1"/>
                </a:solidFill>
              </a:rPr>
              <a:t>See the link between technology, conservation, and communities.</a:t>
            </a:r>
            <a:endParaRPr b="1"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8" name="Google Shape;78;p16" title="elephanatics_logo jpg copy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2850" y="4233850"/>
            <a:ext cx="753475" cy="7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311700" y="95000"/>
            <a:ext cx="8520600" cy="55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600"/>
              <a:t> A Real-World Case Study</a:t>
            </a:r>
            <a:endParaRPr sz="4300"/>
          </a:p>
        </p:txBody>
      </p:sp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0" y="736200"/>
            <a:ext cx="8977800" cy="440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</a:rPr>
              <a:t>     The Mara Elephant Project                              </a:t>
            </a:r>
            <a:endParaRPr b="1" sz="22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b="1" lang="en" sz="2000">
                <a:solidFill>
                  <a:schemeClr val="dk1"/>
                </a:solidFill>
              </a:rPr>
              <a:t>Located in the Mara ecosystem in Kenya.</a:t>
            </a:r>
            <a:endParaRPr b="1"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b="1" lang="en" sz="2000">
                <a:solidFill>
                  <a:schemeClr val="dk1"/>
                </a:solidFill>
              </a:rPr>
              <a:t>Uses GPS collars to track elephants in real-time.</a:t>
            </a:r>
            <a:endParaRPr b="1"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b="1" lang="en" sz="2000">
                <a:solidFill>
                  <a:schemeClr val="dk1"/>
                </a:solidFill>
              </a:rPr>
              <a:t>Uses a system called EarthRanger to view data and predict movement.</a:t>
            </a:r>
            <a:endParaRPr b="1"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b="1" lang="en" sz="2000">
                <a:solidFill>
                  <a:schemeClr val="dk1"/>
                </a:solidFill>
              </a:rPr>
              <a:t>Works with local communities to reduce human-elephant conflict.</a:t>
            </a:r>
            <a:endParaRPr b="1" sz="2700"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025" y="3330500"/>
            <a:ext cx="1828495" cy="170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3501" y="3330500"/>
            <a:ext cx="2556999" cy="170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4638" y="3173600"/>
            <a:ext cx="1627750" cy="186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 title="elephanatics_logo jpg copy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13650" y="4406275"/>
            <a:ext cx="664150" cy="62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title"/>
          </p:nvPr>
        </p:nvSpPr>
        <p:spPr>
          <a:xfrm>
            <a:off x="192950" y="385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HANDS ON AND CREATIVE</a:t>
            </a:r>
            <a:endParaRPr b="1"/>
          </a:p>
        </p:txBody>
      </p:sp>
      <p:sp>
        <p:nvSpPr>
          <p:cNvPr id="94" name="Google Shape;94;p18"/>
          <p:cNvSpPr txBox="1"/>
          <p:nvPr>
            <p:ph idx="1" type="body"/>
          </p:nvPr>
        </p:nvSpPr>
        <p:spPr>
          <a:xfrm>
            <a:off x="192950" y="958350"/>
            <a:ext cx="8772900" cy="418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</a:rPr>
              <a:t>      Become a Conservation Designer</a:t>
            </a:r>
            <a:endParaRPr b="1" sz="22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b="1" lang="en" sz="2000">
                <a:solidFill>
                  <a:schemeClr val="dk1"/>
                </a:solidFill>
              </a:rPr>
              <a:t>Activity 1: Create a Collar.</a:t>
            </a:r>
            <a:r>
              <a:rPr lang="en" sz="2000">
                <a:solidFill>
                  <a:schemeClr val="dk1"/>
                </a:solidFill>
              </a:rPr>
              <a:t> Design your own elephant tracking collar with new tech features.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b="1" lang="en" sz="2000">
                <a:solidFill>
                  <a:schemeClr val="dk1"/>
                </a:solidFill>
              </a:rPr>
              <a:t>Activity 2: Role-Play.</a:t>
            </a:r>
            <a:r>
              <a:rPr lang="en" sz="2000">
                <a:solidFill>
                  <a:schemeClr val="dk1"/>
                </a:solidFill>
              </a:rPr>
              <a:t> Step into a real-world conflict scenario and find solutions with technology.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4500" y="3028200"/>
            <a:ext cx="4216301" cy="206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175" y="3186775"/>
            <a:ext cx="28575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 title="elephanatics_logo jpg copy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18200" y="4514600"/>
            <a:ext cx="547649" cy="518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19" title="Landscape 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4288"/>
            <a:ext cx="9144000" cy="511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600"/>
              <a:t>Activities: Data &amp; Analysis</a:t>
            </a:r>
            <a:endParaRPr sz="4300"/>
          </a:p>
        </p:txBody>
      </p:sp>
      <p:sp>
        <p:nvSpPr>
          <p:cNvPr id="110" name="Google Shape;110;p20"/>
          <p:cNvSpPr txBox="1"/>
          <p:nvPr>
            <p:ph idx="1" type="body"/>
          </p:nvPr>
        </p:nvSpPr>
        <p:spPr>
          <a:xfrm>
            <a:off x="118750" y="926275"/>
            <a:ext cx="8811600" cy="41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</a:rPr>
              <a:t>Become a Data Scientist</a:t>
            </a:r>
            <a:endParaRPr b="1" sz="22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>
                <a:solidFill>
                  <a:schemeClr val="dk1"/>
                </a:solidFill>
              </a:rPr>
              <a:t>Activity 1: Map it.</a:t>
            </a:r>
            <a:r>
              <a:rPr lang="en">
                <a:solidFill>
                  <a:schemeClr val="dk1"/>
                </a:solidFill>
              </a:rPr>
              <a:t> Use Google Earth to map elephant habitats and migration paths.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>
                <a:solidFill>
                  <a:schemeClr val="dk1"/>
                </a:solidFill>
              </a:rPr>
              <a:t>Activity 2: Visualize the Data.</a:t>
            </a:r>
            <a:r>
              <a:rPr lang="en">
                <a:solidFill>
                  <a:schemeClr val="dk1"/>
                </a:solidFill>
              </a:rPr>
              <a:t> Analyze mock data to predict elephant behavior and find conflict zones.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6475" y="3007325"/>
            <a:ext cx="2826301" cy="197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 title="elephanatics_logo jpg copy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7504" y="4469725"/>
            <a:ext cx="604795" cy="57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RESEARCH AND INNOVATION</a:t>
            </a:r>
            <a:endParaRPr b="1"/>
          </a:p>
        </p:txBody>
      </p:sp>
      <p:sp>
        <p:nvSpPr>
          <p:cNvPr id="118" name="Google Shape;118;p21"/>
          <p:cNvSpPr txBox="1"/>
          <p:nvPr>
            <p:ph idx="1" type="body"/>
          </p:nvPr>
        </p:nvSpPr>
        <p:spPr>
          <a:xfrm>
            <a:off x="35550" y="1017725"/>
            <a:ext cx="9144000" cy="412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       Become a Tech Innovator</a:t>
            </a:r>
            <a:endParaRPr b="1" sz="11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b="1" lang="en" sz="1900">
                <a:solidFill>
                  <a:schemeClr val="dk1"/>
                </a:solidFill>
              </a:rPr>
              <a:t>Activity 1: Research.</a:t>
            </a:r>
            <a:r>
              <a:rPr lang="en" sz="1900">
                <a:solidFill>
                  <a:schemeClr val="dk1"/>
                </a:solidFill>
              </a:rPr>
              <a:t> Explore how technologies like RADAR and GPS work for conservation.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b="1" lang="en" sz="1900">
                <a:solidFill>
                  <a:schemeClr val="dk1"/>
                </a:solidFill>
              </a:rPr>
              <a:t>Activity 2: Innovate.</a:t>
            </a:r>
            <a:r>
              <a:rPr lang="en" sz="1900">
                <a:solidFill>
                  <a:schemeClr val="dk1"/>
                </a:solidFill>
              </a:rPr>
              <a:t> Design a new technology solution to solve a real elephant conservation problem.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5175" y="2728975"/>
            <a:ext cx="3763500" cy="22953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ightbulb 1080P, 2K, 4K, 5K HD wallpapers free download ..." id="120" name="Google Shape;12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275" y="3975550"/>
            <a:ext cx="909800" cy="9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 title="elephanatics_logo jpg copy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57149" y="4578501"/>
            <a:ext cx="470774" cy="445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