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796376722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796376722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Think Pair Share Activity: What can you do to help save the elephant population to help our world? </a:t>
            </a:r>
            <a:endParaRPr/>
          </a:p>
          <a:p>
            <a:pPr indent="0" lvl="0" marL="0" rtl="0" algn="l">
              <a:spcBef>
                <a:spcPts val="0"/>
              </a:spcBef>
              <a:spcAft>
                <a:spcPts val="0"/>
              </a:spcAft>
              <a:buClr>
                <a:schemeClr val="dk1"/>
              </a:buClr>
              <a:buSzPts val="1100"/>
              <a:buFont typeface="Arial"/>
              <a:buNone/>
            </a:pPr>
            <a:r>
              <a:rPr lang="en"/>
              <a:t>Watch video: 1:47-2:47 </a:t>
            </a:r>
            <a:endParaRPr/>
          </a:p>
          <a:p>
            <a:pPr indent="0" lvl="0" marL="0" rtl="0" algn="l">
              <a:spcBef>
                <a:spcPts val="0"/>
              </a:spcBef>
              <a:spcAft>
                <a:spcPts val="0"/>
              </a:spcAft>
              <a:buClr>
                <a:schemeClr val="dk1"/>
              </a:buClr>
              <a:buSzPts val="1100"/>
              <a:buFont typeface="Arial"/>
              <a:buNone/>
            </a:pPr>
            <a:r>
              <a:rPr lang="en"/>
              <a:t>Brainstorm ways to help: (possible ideas: Educate others how important elephants are with posters, video, presentation, announcement at school with Elephant Conservation Event: Fun Run to Raise Money for Conservation Efforts, Bake Sale, Posters at School, Create our own Video to share important information, Share slide show with other classes, Share an Elephant book or video, Write our government letters and ask them to protect elephants from poachers, Join T-shirt Contest and create a Conservation T-shirt to raise awareness, Book marks, Posters, hats, pins with original art work, add books about elephants to our library...brainstorm other ideas</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796376722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796376722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796376722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796376722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Class Discussion: Share the role of awareness campaigns and fundraising in conservation</a:t>
            </a:r>
            <a:endParaRPr/>
          </a:p>
          <a:p>
            <a:pPr indent="0" lvl="0" marL="0" rtl="0" algn="l">
              <a:spcBef>
                <a:spcPts val="0"/>
              </a:spcBef>
              <a:spcAft>
                <a:spcPts val="0"/>
              </a:spcAft>
              <a:buClr>
                <a:schemeClr val="dk1"/>
              </a:buClr>
              <a:buSzPts val="1100"/>
              <a:buFont typeface="Arial"/>
              <a:buNone/>
            </a:pPr>
            <a:r>
              <a:rPr lang="en"/>
              <a:t>efforts. Share a few examples of t-shirts that have helped raise money to support causes. </a:t>
            </a:r>
            <a:endParaRPr/>
          </a:p>
          <a:p>
            <a:pPr indent="0" lvl="0" marL="0" rtl="0" algn="l">
              <a:spcBef>
                <a:spcPts val="0"/>
              </a:spcBef>
              <a:spcAft>
                <a:spcPts val="0"/>
              </a:spcAft>
              <a:buClr>
                <a:schemeClr val="dk1"/>
              </a:buClr>
              <a:buSzPts val="1100"/>
              <a:buFont typeface="Arial"/>
              <a:buNone/>
            </a:pPr>
            <a:r>
              <a:rPr lang="en"/>
              <a:t>*Have students focus on what aspects make the shirts</a:t>
            </a:r>
            <a:endParaRPr/>
          </a:p>
          <a:p>
            <a:pPr indent="0" lvl="0" marL="0" rtl="0" algn="l">
              <a:spcBef>
                <a:spcPts val="0"/>
              </a:spcBef>
              <a:spcAft>
                <a:spcPts val="0"/>
              </a:spcAft>
              <a:buClr>
                <a:schemeClr val="dk1"/>
              </a:buClr>
              <a:buSzPts val="1100"/>
              <a:buFont typeface="Arial"/>
              <a:buNone/>
            </a:pPr>
            <a:r>
              <a:rPr lang="en"/>
              <a:t>effective and brainstorm ideas.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796376722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796376722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Let's put our creativity to work and make a design that speaks for the elephants!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Think Pair Share: </a:t>
            </a:r>
            <a:endParaRPr/>
          </a:p>
          <a:p>
            <a:pPr indent="0" lvl="0" marL="0" rtl="0" algn="l">
              <a:spcBef>
                <a:spcPts val="0"/>
              </a:spcBef>
              <a:spcAft>
                <a:spcPts val="0"/>
              </a:spcAft>
              <a:buClr>
                <a:schemeClr val="dk1"/>
              </a:buClr>
              <a:buSzPts val="1100"/>
              <a:buFont typeface="Arial"/>
              <a:buNone/>
            </a:pPr>
            <a:r>
              <a:rPr lang="en"/>
              <a:t>Brainstorm slogans or mottos that we could put on a t-shirt, different images and colors students could use.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For example: Save the Elephants, Our World Needs Elephants, Help Now, Elephants for Earth Day... (think about alliteration, catch phrase, heartfelt message, action verb, rhyming words...</a:t>
            </a:r>
            <a:endParaRPr/>
          </a:p>
          <a:p>
            <a:pPr indent="0" lvl="0" marL="0" rtl="0" algn="l">
              <a:spcBef>
                <a:spcPts val="0"/>
              </a:spcBef>
              <a:spcAft>
                <a:spcPts val="0"/>
              </a:spcAft>
              <a:buClr>
                <a:schemeClr val="dk1"/>
              </a:buClr>
              <a:buSzPts val="1100"/>
              <a:buFont typeface="Arial"/>
              <a:buNone/>
            </a:pPr>
            <a:r>
              <a:rPr lang="en"/>
              <a:t>*Ask students what colors, images, shapes, pictures do they imagine</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796376722a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796376722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Individual to Small Group Teams Ideas Progression Example:: </a:t>
            </a:r>
            <a:br>
              <a:rPr lang="en"/>
            </a:br>
            <a:r>
              <a:rPr lang="en"/>
              <a:t>1. Begin by giving each student a few minutes to brainstorm ideas for the t-shirt design independently. o Encourage them to think about themes, slogans, images, and colors related to elephant conservation. o Provide paper and pencils for students to jot down or sketch their initial ideas. o Have students fold a piece of paper in half. On one side, they should write down words or phrases they want included in their design. On the other side, they should sketch or describe any images they included in their design.</a:t>
            </a:r>
            <a:br>
              <a:rPr lang="en"/>
            </a:br>
            <a:r>
              <a:rPr lang="en"/>
              <a:t>2. • Pairing Up for Initial Discussion: o After individual brainstorming, students pair up with a classmate. o In their pairs, they share their ideas, discuss the strengths of each, and consider how they might combine or improve upon them. o This step allows students to refine their ideas and consider new perspectives.</a:t>
            </a:r>
            <a:br>
              <a:rPr lang="en"/>
            </a:br>
            <a:r>
              <a:rPr lang="en"/>
              <a:t>3. • Forming Small Groups: In small groups, students share their combined ideas from the pair discussions. o Each group discusses the merits of the ideas presented, further developing and amalgamating them into more cohesive concepts. o Encourage students to consider practical aspects like how the design will look on a t-shirt and its appeal to potential buyers. • Creating Teams: o Several small groups can then come together to form larger teams. Ideally, each team should have around 4-5 members. o In these teams, students share the refined ideas from their small groups, opening up for a broader discussion. o Teams should aim to reach a consensus on a few key ideas or concepts that they feel best represent their collective vision for the t-shirt design. • Sketching Design Ideas in Teams: o Now, within their teams, students start sketching their t-shirt design ideas based on the agreed-upon concepts. o Encourage collaboration in this creative process, with students building on each other's strengths, whether it's in art, writing, or conceptualization. • Encouraging Creativity and Message Clarity: o Throughout the brainstorming and design process, reinforce the importance of creativity and clarity of message in their designs. o Remind students that the goal is to create a t-shirt that effectively communicates the message of elephant conservation and resonates with a broad audience.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796376722a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796376722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Team Presentations:</a:t>
            </a:r>
            <a:endParaRPr/>
          </a:p>
          <a:p>
            <a:pPr indent="0" lvl="0" marL="0" rtl="0" algn="l">
              <a:spcBef>
                <a:spcPts val="0"/>
              </a:spcBef>
              <a:spcAft>
                <a:spcPts val="0"/>
              </a:spcAft>
              <a:buClr>
                <a:schemeClr val="dk1"/>
              </a:buClr>
              <a:buSzPts val="1100"/>
              <a:buFont typeface="Arial"/>
              <a:buNone/>
            </a:pPr>
            <a:r>
              <a:rPr lang="en"/>
              <a:t>o Each team prepares to present their t-shirt design to the entire class, including a brief explanation of their</a:t>
            </a:r>
            <a:endParaRPr/>
          </a:p>
          <a:p>
            <a:pPr indent="0" lvl="0" marL="0" rtl="0" algn="l">
              <a:spcBef>
                <a:spcPts val="0"/>
              </a:spcBef>
              <a:spcAft>
                <a:spcPts val="0"/>
              </a:spcAft>
              <a:buClr>
                <a:schemeClr val="dk1"/>
              </a:buClr>
              <a:buSzPts val="1100"/>
              <a:buFont typeface="Arial"/>
              <a:buNone/>
            </a:pPr>
            <a:r>
              <a:rPr lang="en"/>
              <a:t>design concept, the message it conveys, and any unique features.</a:t>
            </a:r>
            <a:endParaRPr/>
          </a:p>
          <a:p>
            <a:pPr indent="0" lvl="0" marL="0" rtl="0" algn="l">
              <a:spcBef>
                <a:spcPts val="0"/>
              </a:spcBef>
              <a:spcAft>
                <a:spcPts val="0"/>
              </a:spcAft>
              <a:buClr>
                <a:schemeClr val="dk1"/>
              </a:buClr>
              <a:buSzPts val="1100"/>
              <a:buFont typeface="Arial"/>
              <a:buNone/>
            </a:pPr>
            <a:r>
              <a:rPr lang="en"/>
              <a:t>o Teams can use visual aids, such as drawings or digital representations, to effectively showcase their</a:t>
            </a:r>
            <a:endParaRPr/>
          </a:p>
          <a:p>
            <a:pPr indent="0" lvl="0" marL="0" rtl="0" algn="l">
              <a:spcBef>
                <a:spcPts val="0"/>
              </a:spcBef>
              <a:spcAft>
                <a:spcPts val="0"/>
              </a:spcAft>
              <a:buClr>
                <a:schemeClr val="dk1"/>
              </a:buClr>
              <a:buSzPts val="1100"/>
              <a:buFont typeface="Arial"/>
              <a:buNone/>
            </a:pPr>
            <a:r>
              <a:rPr lang="en"/>
              <a:t>design.</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796376722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796376722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Conclude with a ‘Reflective Sharing’ Activity:</a:t>
            </a:r>
            <a:endParaRPr/>
          </a:p>
          <a:p>
            <a:pPr indent="0" lvl="0" marL="0" rtl="0" algn="l">
              <a:spcBef>
                <a:spcPts val="0"/>
              </a:spcBef>
              <a:spcAft>
                <a:spcPts val="0"/>
              </a:spcAft>
              <a:buClr>
                <a:schemeClr val="dk1"/>
              </a:buClr>
              <a:buSzPts val="1100"/>
              <a:buFont typeface="Arial"/>
              <a:buNone/>
            </a:pPr>
            <a:r>
              <a:rPr lang="en"/>
              <a:t>• Individual Reflection: Have students individually reflect on the importance of elephant conservation, focusing</a:t>
            </a:r>
            <a:endParaRPr/>
          </a:p>
          <a:p>
            <a:pPr indent="0" lvl="0" marL="0" rtl="0" algn="l">
              <a:spcBef>
                <a:spcPts val="0"/>
              </a:spcBef>
              <a:spcAft>
                <a:spcPts val="0"/>
              </a:spcAft>
              <a:buClr>
                <a:schemeClr val="dk1"/>
              </a:buClr>
              <a:buSzPts val="1100"/>
              <a:buFont typeface="Arial"/>
              <a:buNone/>
            </a:pPr>
            <a:r>
              <a:rPr lang="en"/>
              <a:t>on what they've learned and why the cause matters.</a:t>
            </a:r>
            <a:endParaRPr/>
          </a:p>
          <a:p>
            <a:pPr indent="0" lvl="0" marL="0" rtl="0" algn="l">
              <a:spcBef>
                <a:spcPts val="0"/>
              </a:spcBef>
              <a:spcAft>
                <a:spcPts val="0"/>
              </a:spcAft>
              <a:buClr>
                <a:schemeClr val="dk1"/>
              </a:buClr>
              <a:buSzPts val="1100"/>
              <a:buFont typeface="Arial"/>
              <a:buNone/>
            </a:pPr>
            <a:r>
              <a:rPr lang="en"/>
              <a:t>• Group Sharing: Organize a circle for students to share their thoughts. Encourage concise statements about the</a:t>
            </a:r>
            <a:endParaRPr/>
          </a:p>
          <a:p>
            <a:pPr indent="0" lvl="0" marL="0" rtl="0" algn="l">
              <a:spcBef>
                <a:spcPts val="0"/>
              </a:spcBef>
              <a:spcAft>
                <a:spcPts val="0"/>
              </a:spcAft>
              <a:buClr>
                <a:schemeClr val="dk1"/>
              </a:buClr>
              <a:buSzPts val="1100"/>
              <a:buFont typeface="Arial"/>
              <a:buNone/>
            </a:pPr>
            <a:r>
              <a:rPr lang="en"/>
              <a:t>significance of saving elephants and additional conservation efforts.</a:t>
            </a:r>
            <a:endParaRPr/>
          </a:p>
          <a:p>
            <a:pPr indent="0" lvl="0" marL="0" rtl="0" algn="l">
              <a:spcBef>
                <a:spcPts val="0"/>
              </a:spcBef>
              <a:spcAft>
                <a:spcPts val="0"/>
              </a:spcAft>
              <a:buClr>
                <a:schemeClr val="dk1"/>
              </a:buClr>
              <a:buSzPts val="1100"/>
              <a:buFont typeface="Arial"/>
              <a:buNone/>
            </a:pPr>
            <a:r>
              <a:rPr lang="en"/>
              <a:t>• Exploring Further Actions: Facilitate a brief discussion on other ways to contribute to elephant conservation,</a:t>
            </a:r>
            <a:endParaRPr/>
          </a:p>
          <a:p>
            <a:pPr indent="0" lvl="0" marL="0" rtl="0" algn="l">
              <a:spcBef>
                <a:spcPts val="0"/>
              </a:spcBef>
              <a:spcAft>
                <a:spcPts val="0"/>
              </a:spcAft>
              <a:buClr>
                <a:schemeClr val="dk1"/>
              </a:buClr>
              <a:buSzPts val="1100"/>
              <a:buFont typeface="Arial"/>
              <a:buNone/>
            </a:pPr>
            <a:r>
              <a:rPr lang="en"/>
              <a:t>like community awareness activities or supporting conservation organizations.</a:t>
            </a:r>
            <a:endParaRPr/>
          </a:p>
          <a:p>
            <a:pPr indent="0" lvl="0" marL="0" rtl="0" algn="l">
              <a:spcBef>
                <a:spcPts val="0"/>
              </a:spcBef>
              <a:spcAft>
                <a:spcPts val="0"/>
              </a:spcAft>
              <a:buClr>
                <a:schemeClr val="dk1"/>
              </a:buClr>
              <a:buSzPts val="1100"/>
              <a:buFont typeface="Arial"/>
              <a:buNone/>
            </a:pPr>
            <a:r>
              <a:rPr lang="en"/>
              <a:t>• Reflect on Impact: End the class by having students share how this project has shaped their understanding of</a:t>
            </a:r>
            <a:endParaRPr/>
          </a:p>
          <a:p>
            <a:pPr indent="0" lvl="0" marL="0" rtl="0" algn="l">
              <a:spcBef>
                <a:spcPts val="0"/>
              </a:spcBef>
              <a:spcAft>
                <a:spcPts val="0"/>
              </a:spcAft>
              <a:buClr>
                <a:schemeClr val="dk1"/>
              </a:buClr>
              <a:buSzPts val="1100"/>
              <a:buFont typeface="Arial"/>
              <a:buNone/>
            </a:pPr>
            <a:r>
              <a:rPr lang="en"/>
              <a:t>elephant conservation and how they can apply these lessons in the future.</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796376722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796376722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3796376722a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3796376722a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796376722a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796376722a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79637672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79637672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796376722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796376722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796376722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796376722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some ways that elephants help our world and humans?" Elephants play a big part in the world's biodiversity/climate change mitigation/ecosystem management and ultimately how that affects humans. It's advantageous to show the similarities between humans and elephants but the main point that needs to be emphasized: Elephants are needed for humans' survival. In any ecosystem, the loss of a keystone species results in a loss of biodiversity at other levels in the food chain. "Elephants have decreased by nearly two-thirds largely because of human activities in past 40 years."</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796376722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796376722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796376722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796376722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796376722a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796376722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youtube.com/watch?v=Ms9DLre3ZGc&amp;t=107s" TargetMode="External"/><Relationship Id="rId4" Type="http://schemas.openxmlformats.org/officeDocument/2006/relationships/image" Target="../media/image4.png"/><Relationship Id="rId5" Type="http://schemas.openxmlformats.org/officeDocument/2006/relationships/hyperlink" Target="https://www.youtube.com/watch?v=Ms9DLre3ZGc&amp;t=107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vimeo.com/23640203" TargetMode="External"/><Relationship Id="rId4" Type="http://schemas.openxmlformats.org/officeDocument/2006/relationships/image" Target="../media/image3.png"/><Relationship Id="rId5" Type="http://schemas.openxmlformats.org/officeDocument/2006/relationships/hyperlink" Target="https://vimeo.com/2364020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1.png"/>
          <p:cNvPicPr preferRelativeResize="0"/>
          <p:nvPr/>
        </p:nvPicPr>
        <p:blipFill>
          <a:blip r:embed="rId3">
            <a:alphaModFix/>
          </a:blip>
          <a:stretch>
            <a:fillRect/>
          </a:stretch>
        </p:blipFill>
        <p:spPr>
          <a:xfrm>
            <a:off x="0" y="0"/>
            <a:ext cx="9144002"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5" name="Google Shape;115;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6" name="Google Shape;116;p22" title="Screenshot 2025-08-28 at 1.11.57 PM.png">
            <a:hlinkClick r:id="rId3"/>
          </p:cNvPr>
          <p:cNvPicPr preferRelativeResize="0"/>
          <p:nvPr/>
        </p:nvPicPr>
        <p:blipFill>
          <a:blip r:embed="rId4">
            <a:alphaModFix/>
          </a:blip>
          <a:stretch>
            <a:fillRect/>
          </a:stretch>
        </p:blipFill>
        <p:spPr>
          <a:xfrm>
            <a:off x="-201875" y="-219250"/>
            <a:ext cx="9274625" cy="5143501"/>
          </a:xfrm>
          <a:prstGeom prst="rect">
            <a:avLst/>
          </a:prstGeom>
          <a:noFill/>
          <a:ln>
            <a:noFill/>
          </a:ln>
        </p:spPr>
      </p:pic>
      <p:sp>
        <p:nvSpPr>
          <p:cNvPr id="117" name="Google Shape;117;p22"/>
          <p:cNvSpPr txBox="1"/>
          <p:nvPr/>
        </p:nvSpPr>
        <p:spPr>
          <a:xfrm>
            <a:off x="6068350" y="2242975"/>
            <a:ext cx="1905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u="sng">
                <a:solidFill>
                  <a:schemeClr val="hlink"/>
                </a:solidFill>
                <a:hlinkClick r:id="rId5"/>
              </a:rPr>
              <a:t>Endangered Elephants Video        Link</a:t>
            </a: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3" name="Google Shape;123;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4" name="Google Shape;124;p23" title="Screenshot 2025-08-29 at 7.59.17 AM.png"/>
          <p:cNvPicPr preferRelativeResize="0"/>
          <p:nvPr/>
        </p:nvPicPr>
        <p:blipFill>
          <a:blip r:embed="rId3">
            <a:alphaModFix/>
          </a:blip>
          <a:stretch>
            <a:fillRect/>
          </a:stretch>
        </p:blipFill>
        <p:spPr>
          <a:xfrm>
            <a:off x="-63850" y="-166250"/>
            <a:ext cx="9166277" cy="5309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0" name="Google Shape;130;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1" name="Google Shape;131;p24" title="12.png"/>
          <p:cNvPicPr preferRelativeResize="0"/>
          <p:nvPr/>
        </p:nvPicPr>
        <p:blipFill>
          <a:blip r:embed="rId3">
            <a:alphaModFix/>
          </a:blip>
          <a:stretch>
            <a:fillRect/>
          </a:stretch>
        </p:blipFill>
        <p:spPr>
          <a:xfrm>
            <a:off x="11" y="0"/>
            <a:ext cx="9106730"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7" name="Google Shape;137;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8" name="Google Shape;138;p25" title="13.png"/>
          <p:cNvPicPr preferRelativeResize="0"/>
          <p:nvPr/>
        </p:nvPicPr>
        <p:blipFill>
          <a:blip r:embed="rId3">
            <a:alphaModFix/>
          </a:blip>
          <a:stretch>
            <a:fillRect/>
          </a:stretch>
        </p:blipFill>
        <p:spPr>
          <a:xfrm>
            <a:off x="-190000" y="0"/>
            <a:ext cx="9315374"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4" name="Google Shape;144;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5" name="Google Shape;145;p26" title="14.png"/>
          <p:cNvPicPr preferRelativeResize="0"/>
          <p:nvPr/>
        </p:nvPicPr>
        <p:blipFill>
          <a:blip r:embed="rId3">
            <a:alphaModFix/>
          </a:blip>
          <a:stretch>
            <a:fillRect/>
          </a:stretch>
        </p:blipFill>
        <p:spPr>
          <a:xfrm>
            <a:off x="29600" y="-76450"/>
            <a:ext cx="9084798" cy="5219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1" name="Google Shape;151;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2" name="Google Shape;152;p27" title="15.png"/>
          <p:cNvPicPr preferRelativeResize="0"/>
          <p:nvPr/>
        </p:nvPicPr>
        <p:blipFill>
          <a:blip r:embed="rId3">
            <a:alphaModFix/>
          </a:blip>
          <a:stretch>
            <a:fillRect/>
          </a:stretch>
        </p:blipFill>
        <p:spPr>
          <a:xfrm>
            <a:off x="21501" y="0"/>
            <a:ext cx="9101000"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8" name="Google Shape;158;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9" name="Google Shape;159;p28" title="Screenshot 2025-08-29 at 7.59.43 AM.png"/>
          <p:cNvPicPr preferRelativeResize="0"/>
          <p:nvPr/>
        </p:nvPicPr>
        <p:blipFill>
          <a:blip r:embed="rId3">
            <a:alphaModFix/>
          </a:blip>
          <a:stretch>
            <a:fillRect/>
          </a:stretch>
        </p:blipFill>
        <p:spPr>
          <a:xfrm>
            <a:off x="35025" y="-25975"/>
            <a:ext cx="9144001"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5" name="Google Shape;165;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6" name="Google Shape;166;p29" title="17.png"/>
          <p:cNvPicPr preferRelativeResize="0"/>
          <p:nvPr/>
        </p:nvPicPr>
        <p:blipFill>
          <a:blip r:embed="rId3">
            <a:alphaModFix/>
          </a:blip>
          <a:stretch>
            <a:fillRect/>
          </a:stretch>
        </p:blipFill>
        <p:spPr>
          <a:xfrm>
            <a:off x="-201875" y="4675"/>
            <a:ext cx="9345876" cy="5134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0" name="Google Shape;60;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1" name="Google Shape;61;p14" title="2.png"/>
          <p:cNvPicPr preferRelativeResize="0"/>
          <p:nvPr/>
        </p:nvPicPr>
        <p:blipFill>
          <a:blip r:embed="rId3">
            <a:alphaModFix/>
          </a:blip>
          <a:stretch>
            <a:fillRect/>
          </a:stretch>
        </p:blipFill>
        <p:spPr>
          <a:xfrm>
            <a:off x="0" y="-286225"/>
            <a:ext cx="9144000" cy="5429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7" name="Google Shape;67;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8" name="Google Shape;68;p15" title="3.png"/>
          <p:cNvPicPr preferRelativeResize="0"/>
          <p:nvPr/>
        </p:nvPicPr>
        <p:blipFill>
          <a:blip r:embed="rId3">
            <a:alphaModFix/>
          </a:blip>
          <a:stretch>
            <a:fillRect/>
          </a:stretch>
        </p:blipFill>
        <p:spPr>
          <a:xfrm>
            <a:off x="-200700" y="-356250"/>
            <a:ext cx="9344701" cy="5499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4" name="Google Shape;7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5" name="Google Shape;75;p16" title="4.png"/>
          <p:cNvPicPr preferRelativeResize="0"/>
          <p:nvPr/>
        </p:nvPicPr>
        <p:blipFill>
          <a:blip r:embed="rId3">
            <a:alphaModFix/>
          </a:blip>
          <a:stretch>
            <a:fillRect/>
          </a:stretch>
        </p:blipFill>
        <p:spPr>
          <a:xfrm>
            <a:off x="-311700" y="0"/>
            <a:ext cx="9455701" cy="5155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7" title="5.png">
            <a:hlinkClick r:id="rId3"/>
          </p:cNvPr>
          <p:cNvPicPr preferRelativeResize="0"/>
          <p:nvPr/>
        </p:nvPicPr>
        <p:blipFill>
          <a:blip r:embed="rId4">
            <a:alphaModFix/>
          </a:blip>
          <a:stretch>
            <a:fillRect/>
          </a:stretch>
        </p:blipFill>
        <p:spPr>
          <a:xfrm>
            <a:off x="0" y="0"/>
            <a:ext cx="9143999" cy="5094525"/>
          </a:xfrm>
          <a:prstGeom prst="rect">
            <a:avLst/>
          </a:prstGeom>
          <a:noFill/>
          <a:ln>
            <a:noFill/>
          </a:ln>
        </p:spPr>
      </p:pic>
      <p:sp>
        <p:nvSpPr>
          <p:cNvPr id="81" name="Google Shape;81;p17"/>
          <p:cNvSpPr txBox="1"/>
          <p:nvPr/>
        </p:nvSpPr>
        <p:spPr>
          <a:xfrm>
            <a:off x="1745675" y="4524475"/>
            <a:ext cx="1971300" cy="28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5"/>
              </a:rPr>
              <a:t>Elephants Never Forget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7" name="Google Shape;87;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8" name="Google Shape;88;p18" title="6x.png"/>
          <p:cNvPicPr preferRelativeResize="0"/>
          <p:nvPr/>
        </p:nvPicPr>
        <p:blipFill>
          <a:blip r:embed="rId3">
            <a:alphaModFix/>
          </a:blip>
          <a:stretch>
            <a:fillRect/>
          </a:stretch>
        </p:blipFill>
        <p:spPr>
          <a:xfrm>
            <a:off x="-485750" y="-629400"/>
            <a:ext cx="9629750" cy="5712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4" name="Google Shape;94;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5" name="Google Shape;95;p19" title="7.png"/>
          <p:cNvPicPr preferRelativeResize="0"/>
          <p:nvPr/>
        </p:nvPicPr>
        <p:blipFill>
          <a:blip r:embed="rId3">
            <a:alphaModFix/>
          </a:blip>
          <a:stretch>
            <a:fillRect/>
          </a:stretch>
        </p:blipFill>
        <p:spPr>
          <a:xfrm>
            <a:off x="-198925" y="-230450"/>
            <a:ext cx="9342926" cy="53739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1" name="Google Shape;101;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2" name="Google Shape;102;p20" title="8.png"/>
          <p:cNvPicPr preferRelativeResize="0"/>
          <p:nvPr/>
        </p:nvPicPr>
        <p:blipFill>
          <a:blip r:embed="rId3">
            <a:alphaModFix/>
          </a:blip>
          <a:stretch>
            <a:fillRect/>
          </a:stretch>
        </p:blipFill>
        <p:spPr>
          <a:xfrm>
            <a:off x="-285000" y="0"/>
            <a:ext cx="9429001"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8" name="Google Shape;108;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9" name="Google Shape;109;p21" title="Screenshot 2025-08-29 at 7.58.46 AM.png"/>
          <p:cNvPicPr preferRelativeResize="0"/>
          <p:nvPr/>
        </p:nvPicPr>
        <p:blipFill>
          <a:blip r:embed="rId3">
            <a:alphaModFix/>
          </a:blip>
          <a:stretch>
            <a:fillRect/>
          </a:stretch>
        </p:blipFill>
        <p:spPr>
          <a:xfrm>
            <a:off x="-83125" y="-19050"/>
            <a:ext cx="9206020"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