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78d4621d91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378d4621d91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78d4621d9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78d4621d9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78d4621d91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78d4621d91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378d4621d91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78d4621d91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78d4621d91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78d4621d91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378d4621d91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378d4621d91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78d4621d9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78d4621d9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78d4621d91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78d4621d91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78d4621d91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78d4621d91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378d4621d91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78d4621d9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78d4621d91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78d4621d91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378d4621d91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378d4621d91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11.jpg"/><Relationship Id="rId5" Type="http://schemas.openxmlformats.org/officeDocument/2006/relationships/image" Target="../media/image13.jpg"/><Relationship Id="rId6" Type="http://schemas.openxmlformats.org/officeDocument/2006/relationships/image" Target="../media/image10.jpg"/><Relationship Id="rId7"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9.jpg"/><Relationship Id="rId5"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0" y="202150"/>
            <a:ext cx="8520600" cy="16845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4600"/>
              <a:t>ELEPHANTS SENSES AND SURVIVAL</a:t>
            </a:r>
            <a:endParaRPr sz="4900"/>
          </a:p>
        </p:txBody>
      </p:sp>
      <p:sp>
        <p:nvSpPr>
          <p:cNvPr id="55" name="Google Shape;55;p13"/>
          <p:cNvSpPr txBox="1"/>
          <p:nvPr>
            <p:ph idx="1" type="subTitle"/>
          </p:nvPr>
        </p:nvSpPr>
        <p:spPr>
          <a:xfrm>
            <a:off x="311700" y="3852000"/>
            <a:ext cx="8520600" cy="1190400"/>
          </a:xfrm>
          <a:prstGeom prst="rect">
            <a:avLst/>
          </a:prstGeom>
        </p:spPr>
        <p:txBody>
          <a:bodyPr anchorCtr="0" anchor="t" bIns="91425" lIns="91425" spcFirstLastPara="1" rIns="91425" wrap="square" tIns="91425">
            <a:normAutofit fontScale="92500"/>
          </a:bodyPr>
          <a:lstStyle/>
          <a:p>
            <a:pPr indent="0" lvl="0" marL="0" rtl="0" algn="ctr">
              <a:spcBef>
                <a:spcPts val="0"/>
              </a:spcBef>
              <a:spcAft>
                <a:spcPts val="0"/>
              </a:spcAft>
              <a:buNone/>
            </a:pPr>
            <a:r>
              <a:rPr lang="en" sz="3035">
                <a:solidFill>
                  <a:srgbClr val="FF0000"/>
                </a:solidFill>
              </a:rPr>
              <a:t> </a:t>
            </a:r>
            <a:r>
              <a:rPr b="1" lang="en" sz="3035">
                <a:solidFill>
                  <a:schemeClr val="dk1"/>
                </a:solidFill>
              </a:rPr>
              <a:t>Learning from the World's Largest Land Animal</a:t>
            </a:r>
            <a:endParaRPr b="1" sz="3035">
              <a:solidFill>
                <a:schemeClr val="dk1"/>
              </a:solidFill>
            </a:endParaRPr>
          </a:p>
          <a:p>
            <a:pPr indent="0" lvl="0" marL="0" rtl="0" algn="l">
              <a:spcBef>
                <a:spcPts val="0"/>
              </a:spcBef>
              <a:spcAft>
                <a:spcPts val="0"/>
              </a:spcAft>
              <a:buNone/>
            </a:pPr>
            <a:r>
              <a:rPr lang="en" sz="3035">
                <a:solidFill>
                  <a:srgbClr val="FF0000"/>
                </a:solidFill>
              </a:rPr>
              <a:t>                        </a:t>
            </a:r>
            <a:r>
              <a:rPr b="1" lang="en" sz="2624">
                <a:solidFill>
                  <a:schemeClr val="dk1"/>
                </a:solidFill>
              </a:rPr>
              <a:t>Grade Level:</a:t>
            </a:r>
            <a:r>
              <a:rPr lang="en" sz="2624">
                <a:solidFill>
                  <a:schemeClr val="dk1"/>
                </a:solidFill>
              </a:rPr>
              <a:t> 4</a:t>
            </a:r>
            <a:endParaRPr sz="4324"/>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22"/>
          <p:cNvSpPr txBox="1"/>
          <p:nvPr>
            <p:ph type="title"/>
          </p:nvPr>
        </p:nvSpPr>
        <p:spPr>
          <a:xfrm>
            <a:off x="311700" y="259025"/>
            <a:ext cx="8520600" cy="758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highlight>
                  <a:srgbClr val="D9EAD3"/>
                </a:highlight>
              </a:rPr>
              <a:t>THE ELEPHANTS ROLE</a:t>
            </a:r>
            <a:r>
              <a:rPr lang="en"/>
              <a:t> </a:t>
            </a:r>
            <a:endParaRPr/>
          </a:p>
        </p:txBody>
      </p:sp>
      <p:sp>
        <p:nvSpPr>
          <p:cNvPr id="117" name="Google Shape;117;p22"/>
          <p:cNvSpPr txBox="1"/>
          <p:nvPr>
            <p:ph idx="1" type="body"/>
          </p:nvPr>
        </p:nvSpPr>
        <p:spPr>
          <a:xfrm>
            <a:off x="311700" y="2442225"/>
            <a:ext cx="8520600" cy="2590200"/>
          </a:xfrm>
          <a:prstGeom prst="rect">
            <a:avLst/>
          </a:prstGeom>
        </p:spPr>
        <p:txBody>
          <a:bodyPr anchorCtr="0" anchor="t" bIns="91425" lIns="91425" spcFirstLastPara="1" rIns="91425" wrap="square" tIns="91425">
            <a:normAutofit fontScale="62500" lnSpcReduction="20000"/>
          </a:bodyPr>
          <a:lstStyle/>
          <a:p>
            <a:pPr indent="0" lvl="0" marL="0" rtl="0" algn="l">
              <a:spcBef>
                <a:spcPts val="1200"/>
              </a:spcBef>
              <a:spcAft>
                <a:spcPts val="0"/>
              </a:spcAft>
              <a:buClr>
                <a:schemeClr val="dk1"/>
              </a:buClr>
              <a:buSzPct val="100000"/>
              <a:buFont typeface="Arial"/>
              <a:buNone/>
            </a:pPr>
            <a:r>
              <a:t/>
            </a:r>
            <a:endParaRPr b="1" sz="1100">
              <a:solidFill>
                <a:schemeClr val="dk1"/>
              </a:solidFill>
            </a:endParaRPr>
          </a:p>
          <a:p>
            <a:pPr indent="0" lvl="0" marL="457200" rtl="0" algn="l">
              <a:spcBef>
                <a:spcPts val="1200"/>
              </a:spcBef>
              <a:spcAft>
                <a:spcPts val="0"/>
              </a:spcAft>
              <a:buNone/>
            </a:pPr>
            <a:r>
              <a:rPr lang="en" sz="3102">
                <a:solidFill>
                  <a:schemeClr val="dk1"/>
                </a:solidFill>
              </a:rPr>
              <a:t> </a:t>
            </a:r>
            <a:endParaRPr sz="3102">
              <a:solidFill>
                <a:schemeClr val="dk1"/>
              </a:solidFill>
            </a:endParaRPr>
          </a:p>
          <a:p>
            <a:pPr indent="0" lvl="0" marL="457200" rtl="0" algn="l">
              <a:spcBef>
                <a:spcPts val="1200"/>
              </a:spcBef>
              <a:spcAft>
                <a:spcPts val="0"/>
              </a:spcAft>
              <a:buNone/>
            </a:pPr>
            <a:r>
              <a:rPr b="1" lang="en" sz="3604">
                <a:solidFill>
                  <a:schemeClr val="dk1"/>
                </a:solidFill>
              </a:rPr>
              <a:t>Ecosystem Engineers</a:t>
            </a:r>
            <a:endParaRPr sz="3604">
              <a:solidFill>
                <a:schemeClr val="dk1"/>
              </a:solidFill>
            </a:endParaRPr>
          </a:p>
          <a:p>
            <a:pPr indent="-351817" lvl="0" marL="457200" rtl="0" algn="l">
              <a:spcBef>
                <a:spcPts val="1200"/>
              </a:spcBef>
              <a:spcAft>
                <a:spcPts val="0"/>
              </a:spcAft>
              <a:buClr>
                <a:schemeClr val="dk1"/>
              </a:buClr>
              <a:buSzPct val="100000"/>
              <a:buChar char="●"/>
            </a:pPr>
            <a:r>
              <a:rPr b="1" lang="en" sz="3104">
                <a:solidFill>
                  <a:schemeClr val="dk1"/>
                </a:solidFill>
              </a:rPr>
              <a:t>Seed Dispersal:</a:t>
            </a:r>
            <a:r>
              <a:rPr lang="en" sz="3104">
                <a:solidFill>
                  <a:schemeClr val="dk1"/>
                </a:solidFill>
              </a:rPr>
              <a:t> They eat fruit and help spread seeds</a:t>
            </a:r>
            <a:endParaRPr sz="3104">
              <a:solidFill>
                <a:schemeClr val="dk1"/>
              </a:solidFill>
            </a:endParaRPr>
          </a:p>
          <a:p>
            <a:pPr indent="-351817" lvl="0" marL="457200" rtl="0" algn="l">
              <a:spcBef>
                <a:spcPts val="0"/>
              </a:spcBef>
              <a:spcAft>
                <a:spcPts val="0"/>
              </a:spcAft>
              <a:buClr>
                <a:schemeClr val="dk1"/>
              </a:buClr>
              <a:buSzPct val="100000"/>
              <a:buChar char="●"/>
            </a:pPr>
            <a:r>
              <a:rPr b="1" lang="en" sz="3104">
                <a:solidFill>
                  <a:schemeClr val="dk1"/>
                </a:solidFill>
              </a:rPr>
              <a:t>Creating Water Sources:</a:t>
            </a:r>
            <a:r>
              <a:rPr lang="en" sz="3104">
                <a:solidFill>
                  <a:schemeClr val="dk1"/>
                </a:solidFill>
              </a:rPr>
              <a:t> They use their trunks to dig for water</a:t>
            </a:r>
            <a:endParaRPr sz="3104">
              <a:solidFill>
                <a:schemeClr val="dk1"/>
              </a:solidFill>
            </a:endParaRPr>
          </a:p>
          <a:p>
            <a:pPr indent="-351817" lvl="0" marL="457200" rtl="0" algn="l">
              <a:spcBef>
                <a:spcPts val="0"/>
              </a:spcBef>
              <a:spcAft>
                <a:spcPts val="0"/>
              </a:spcAft>
              <a:buClr>
                <a:schemeClr val="dk1"/>
              </a:buClr>
              <a:buSzPct val="100000"/>
              <a:buChar char="●"/>
            </a:pPr>
            <a:r>
              <a:rPr b="1" lang="en" sz="3104">
                <a:solidFill>
                  <a:schemeClr val="dk1"/>
                </a:solidFill>
              </a:rPr>
              <a:t>Shaping Landscapes:</a:t>
            </a:r>
            <a:r>
              <a:rPr lang="en" sz="3104">
                <a:solidFill>
                  <a:schemeClr val="dk1"/>
                </a:solidFill>
              </a:rPr>
              <a:t> Their movement creates paths and clearings.</a:t>
            </a:r>
            <a:endParaRPr sz="3104">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highlight>
                  <a:srgbClr val="CFE2F3"/>
                </a:highlight>
              </a:rPr>
              <a:t>RESPONDING TO THE WORLD</a:t>
            </a:r>
            <a:endParaRPr b="1">
              <a:highlight>
                <a:srgbClr val="CFE2F3"/>
              </a:highlight>
            </a:endParaRPr>
          </a:p>
        </p:txBody>
      </p:sp>
      <p:sp>
        <p:nvSpPr>
          <p:cNvPr id="123" name="Google Shape;123;p23"/>
          <p:cNvSpPr txBox="1"/>
          <p:nvPr>
            <p:ph idx="1" type="body"/>
          </p:nvPr>
        </p:nvSpPr>
        <p:spPr>
          <a:xfrm>
            <a:off x="311700" y="1017725"/>
            <a:ext cx="8520600" cy="3188400"/>
          </a:xfrm>
          <a:prstGeom prst="rect">
            <a:avLst/>
          </a:prstGeom>
        </p:spPr>
        <p:txBody>
          <a:bodyPr anchorCtr="0" anchor="t" bIns="91425" lIns="91425" spcFirstLastPara="1" rIns="91425" wrap="square" tIns="91425">
            <a:normAutofit/>
          </a:bodyPr>
          <a:lstStyle/>
          <a:p>
            <a:pPr indent="-342900" lvl="0" marL="457200" rtl="0" algn="l">
              <a:spcBef>
                <a:spcPts val="1200"/>
              </a:spcBef>
              <a:spcAft>
                <a:spcPts val="0"/>
              </a:spcAft>
              <a:buClr>
                <a:schemeClr val="dk1"/>
              </a:buClr>
              <a:buSzPts val="1800"/>
              <a:buChar char="●"/>
            </a:pPr>
            <a:r>
              <a:rPr b="1" lang="en">
                <a:solidFill>
                  <a:schemeClr val="dk1"/>
                </a:solidFill>
                <a:highlight>
                  <a:srgbClr val="C9DAF8"/>
                </a:highlight>
              </a:rPr>
              <a:t>FROM DANGER TO DINNER</a:t>
            </a:r>
            <a:endParaRPr b="1">
              <a:solidFill>
                <a:schemeClr val="dk1"/>
              </a:solidFill>
              <a:highlight>
                <a:srgbClr val="C9DAF8"/>
              </a:highlight>
            </a:endParaRPr>
          </a:p>
          <a:p>
            <a:pPr indent="-342900" lvl="0" marL="457200" rtl="0" algn="l">
              <a:spcBef>
                <a:spcPts val="0"/>
              </a:spcBef>
              <a:spcAft>
                <a:spcPts val="0"/>
              </a:spcAft>
              <a:buClr>
                <a:schemeClr val="dk1"/>
              </a:buClr>
              <a:buSzPts val="1800"/>
              <a:buChar char="●"/>
            </a:pPr>
            <a:r>
              <a:rPr b="1" lang="en">
                <a:solidFill>
                  <a:schemeClr val="dk1"/>
                </a:solidFill>
                <a:highlight>
                  <a:srgbClr val="C9DAF8"/>
                </a:highlight>
              </a:rPr>
              <a:t>THREATS:</a:t>
            </a:r>
            <a:r>
              <a:rPr lang="en">
                <a:solidFill>
                  <a:schemeClr val="dk1"/>
                </a:solidFill>
                <a:highlight>
                  <a:srgbClr val="C9DAF8"/>
                </a:highlight>
              </a:rPr>
              <a:t> They form a defensive circle to protect the young.</a:t>
            </a:r>
            <a:endParaRPr>
              <a:solidFill>
                <a:schemeClr val="dk1"/>
              </a:solidFill>
              <a:highlight>
                <a:srgbClr val="C9DAF8"/>
              </a:highlight>
            </a:endParaRPr>
          </a:p>
          <a:p>
            <a:pPr indent="-342900" lvl="0" marL="457200" rtl="0" algn="l">
              <a:spcBef>
                <a:spcPts val="0"/>
              </a:spcBef>
              <a:spcAft>
                <a:spcPts val="0"/>
              </a:spcAft>
              <a:buClr>
                <a:schemeClr val="dk1"/>
              </a:buClr>
              <a:buSzPts val="1800"/>
              <a:buChar char="●"/>
            </a:pPr>
            <a:r>
              <a:rPr b="1" lang="en">
                <a:solidFill>
                  <a:schemeClr val="dk1"/>
                </a:solidFill>
                <a:highlight>
                  <a:srgbClr val="C9DAF8"/>
                </a:highlight>
              </a:rPr>
              <a:t>FINDING FOOD:</a:t>
            </a:r>
            <a:r>
              <a:rPr lang="en">
                <a:solidFill>
                  <a:schemeClr val="dk1"/>
                </a:solidFill>
                <a:highlight>
                  <a:srgbClr val="C9DAF8"/>
                </a:highlight>
              </a:rPr>
              <a:t> They migrate to new areas in search of food and water.</a:t>
            </a:r>
            <a:endParaRPr>
              <a:solidFill>
                <a:schemeClr val="dk1"/>
              </a:solidFill>
              <a:highlight>
                <a:srgbClr val="C9DAF8"/>
              </a:highlight>
            </a:endParaRPr>
          </a:p>
          <a:p>
            <a:pPr indent="-342900" lvl="0" marL="457200" rtl="0" algn="l">
              <a:spcBef>
                <a:spcPts val="0"/>
              </a:spcBef>
              <a:spcAft>
                <a:spcPts val="0"/>
              </a:spcAft>
              <a:buClr>
                <a:schemeClr val="dk1"/>
              </a:buClr>
              <a:buSzPts val="1800"/>
              <a:buChar char="●"/>
            </a:pPr>
            <a:r>
              <a:rPr b="1" lang="en">
                <a:solidFill>
                  <a:schemeClr val="dk1"/>
                </a:solidFill>
                <a:highlight>
                  <a:srgbClr val="C9DAF8"/>
                </a:highlight>
              </a:rPr>
              <a:t>FAMILY:</a:t>
            </a:r>
            <a:r>
              <a:rPr lang="en">
                <a:solidFill>
                  <a:schemeClr val="dk1"/>
                </a:solidFill>
                <a:highlight>
                  <a:srgbClr val="C9DAF8"/>
                </a:highlight>
              </a:rPr>
              <a:t> They touch and vocalize to stay connected.</a:t>
            </a:r>
            <a:endParaRPr>
              <a:solidFill>
                <a:schemeClr val="dk1"/>
              </a:solidFill>
              <a:highlight>
                <a:srgbClr val="C9DAF8"/>
              </a:highlight>
            </a:endParaRPr>
          </a:p>
          <a:p>
            <a:pPr indent="0" lvl="0" marL="457200" rtl="0" algn="l">
              <a:spcBef>
                <a:spcPts val="1200"/>
              </a:spcBef>
              <a:spcAft>
                <a:spcPts val="0"/>
              </a:spcAft>
              <a:buNone/>
            </a:pPr>
            <a:r>
              <a:t/>
            </a:r>
            <a:endParaRPr sz="1100">
              <a:solidFill>
                <a:schemeClr val="dk1"/>
              </a:solidFill>
            </a:endParaRPr>
          </a:p>
          <a:p>
            <a:pPr indent="0" lvl="0" marL="0" rtl="0" algn="l">
              <a:spcBef>
                <a:spcPts val="1200"/>
              </a:spcBef>
              <a:spcAft>
                <a:spcPts val="0"/>
              </a:spcAft>
              <a:buNone/>
            </a:pPr>
            <a:r>
              <a:t/>
            </a:r>
            <a:endParaRPr sz="1100">
              <a:solidFill>
                <a:schemeClr val="dk1"/>
              </a:solidFill>
            </a:endParaRPr>
          </a:p>
          <a:p>
            <a:pPr indent="0" lvl="0" marL="457200" rtl="0" algn="l">
              <a:spcBef>
                <a:spcPts val="1200"/>
              </a:spcBef>
              <a:spcAft>
                <a:spcPts val="0"/>
              </a:spcAft>
              <a:buNone/>
            </a:pPr>
            <a:r>
              <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CONCLUSION </a:t>
            </a:r>
            <a:endParaRPr b="1"/>
          </a:p>
        </p:txBody>
      </p:sp>
      <p:sp>
        <p:nvSpPr>
          <p:cNvPr id="129" name="Google Shape;129;p24"/>
          <p:cNvSpPr txBox="1"/>
          <p:nvPr>
            <p:ph idx="1" type="body"/>
          </p:nvPr>
        </p:nvSpPr>
        <p:spPr>
          <a:xfrm>
            <a:off x="246700" y="1208775"/>
            <a:ext cx="8745300" cy="3934800"/>
          </a:xfrm>
          <a:prstGeom prst="rect">
            <a:avLst/>
          </a:prstGeom>
        </p:spPr>
        <p:txBody>
          <a:bodyPr anchorCtr="0" anchor="t" bIns="91425" lIns="91425" spcFirstLastPara="1" rIns="91425" wrap="square" tIns="91425">
            <a:normAutofit/>
          </a:bodyPr>
          <a:lstStyle/>
          <a:p>
            <a:pPr indent="0" lvl="0" marL="0" rtl="0" algn="l">
              <a:spcBef>
                <a:spcPts val="1200"/>
              </a:spcBef>
              <a:spcAft>
                <a:spcPts val="0"/>
              </a:spcAft>
              <a:buClr>
                <a:schemeClr val="dk1"/>
              </a:buClr>
              <a:buSzPts val="1100"/>
              <a:buFont typeface="Arial"/>
              <a:buNone/>
            </a:pPr>
            <a:r>
              <a:t/>
            </a:r>
            <a:endParaRPr b="1" sz="2200">
              <a:solidFill>
                <a:schemeClr val="dk1"/>
              </a:solidFill>
            </a:endParaRPr>
          </a:p>
          <a:p>
            <a:pPr indent="0" lvl="0" marL="457200" rtl="0" algn="l">
              <a:spcBef>
                <a:spcPts val="1200"/>
              </a:spcBef>
              <a:spcAft>
                <a:spcPts val="0"/>
              </a:spcAft>
              <a:buNone/>
            </a:pPr>
            <a:r>
              <a:rPr b="1" lang="en" sz="2200">
                <a:solidFill>
                  <a:schemeClr val="dk1"/>
                </a:solidFill>
              </a:rPr>
              <a:t>WHAT DID WE LEARN?</a:t>
            </a:r>
            <a:endParaRPr b="1" sz="2200">
              <a:solidFill>
                <a:schemeClr val="dk1"/>
              </a:solidFill>
            </a:endParaRPr>
          </a:p>
          <a:p>
            <a:pPr indent="-355600" lvl="0" marL="457200" rtl="0" algn="l">
              <a:spcBef>
                <a:spcPts val="1200"/>
              </a:spcBef>
              <a:spcAft>
                <a:spcPts val="0"/>
              </a:spcAft>
              <a:buClr>
                <a:schemeClr val="dk1"/>
              </a:buClr>
              <a:buSzPts val="2000"/>
              <a:buChar char="●"/>
            </a:pPr>
            <a:r>
              <a:rPr lang="en" sz="2000">
                <a:solidFill>
                  <a:schemeClr val="dk1"/>
                </a:solidFill>
              </a:rPr>
              <a:t>Elephants use an incredible set of senses to survive.</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Their unique adaptations help them thrive.</a:t>
            </a:r>
            <a:endParaRPr sz="2000">
              <a:solidFill>
                <a:schemeClr val="dk1"/>
              </a:solidFill>
            </a:endParaRPr>
          </a:p>
          <a:p>
            <a:pPr indent="-355600" lvl="0" marL="457200" rtl="0" algn="l">
              <a:spcBef>
                <a:spcPts val="0"/>
              </a:spcBef>
              <a:spcAft>
                <a:spcPts val="0"/>
              </a:spcAft>
              <a:buClr>
                <a:schemeClr val="dk1"/>
              </a:buClr>
              <a:buSzPts val="2000"/>
              <a:buChar char="●"/>
            </a:pPr>
            <a:r>
              <a:rPr lang="en" sz="2000">
                <a:solidFill>
                  <a:schemeClr val="dk1"/>
                </a:solidFill>
              </a:rPr>
              <a:t>They are essential for a healthy ecosystem.</a:t>
            </a:r>
            <a:endParaRPr sz="2000">
              <a:solidFill>
                <a:schemeClr val="dk1"/>
              </a:solidFill>
            </a:endParaRPr>
          </a:p>
          <a:p>
            <a:pPr indent="0" lvl="0" marL="0" rtl="0" algn="l">
              <a:spcBef>
                <a:spcPts val="1200"/>
              </a:spcBef>
              <a:spcAft>
                <a:spcPts val="1200"/>
              </a:spcAft>
              <a:buNone/>
            </a:pPr>
            <a:r>
              <a:t/>
            </a:r>
            <a:endParaRPr/>
          </a:p>
        </p:txBody>
      </p:sp>
      <p:pic>
        <p:nvPicPr>
          <p:cNvPr descr="Elephant and her child (Provided by Getty Images)" id="130" name="Google Shape;130;p24"/>
          <p:cNvPicPr preferRelativeResize="0"/>
          <p:nvPr/>
        </p:nvPicPr>
        <p:blipFill>
          <a:blip r:embed="rId3">
            <a:alphaModFix/>
          </a:blip>
          <a:stretch>
            <a:fillRect/>
          </a:stretch>
        </p:blipFill>
        <p:spPr>
          <a:xfrm>
            <a:off x="6973350" y="2707425"/>
            <a:ext cx="1677049" cy="226335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134" name="Shape 134"/>
        <p:cNvGrpSpPr/>
        <p:nvPr/>
      </p:nvGrpSpPr>
      <p:grpSpPr>
        <a:xfrm>
          <a:off x="0" y="0"/>
          <a:ext cx="0" cy="0"/>
          <a:chOff x="0" y="0"/>
          <a:chExt cx="0" cy="0"/>
        </a:xfrm>
      </p:grpSpPr>
      <p:sp>
        <p:nvSpPr>
          <p:cNvPr id="135" name="Google Shape;135;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3020">
                <a:highlight>
                  <a:srgbClr val="D9EAD3"/>
                </a:highlight>
              </a:rPr>
              <a:t>FINAL TASK!</a:t>
            </a:r>
            <a:endParaRPr b="1" sz="3020">
              <a:highlight>
                <a:srgbClr val="D9EAD3"/>
              </a:highlight>
            </a:endParaRPr>
          </a:p>
        </p:txBody>
      </p:sp>
      <p:sp>
        <p:nvSpPr>
          <p:cNvPr id="136" name="Google Shape;136;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1200"/>
              </a:spcBef>
              <a:spcAft>
                <a:spcPts val="0"/>
              </a:spcAft>
              <a:buClr>
                <a:schemeClr val="dk1"/>
              </a:buClr>
              <a:buSzPct val="100000"/>
              <a:buFont typeface="Arial"/>
              <a:buNone/>
            </a:pPr>
            <a:r>
              <a:t/>
            </a:r>
            <a:endParaRPr b="1" sz="1100">
              <a:solidFill>
                <a:schemeClr val="dk1"/>
              </a:solidFill>
            </a:endParaRPr>
          </a:p>
          <a:p>
            <a:pPr indent="-363537" lvl="0" marL="457200" rtl="0" algn="l">
              <a:spcBef>
                <a:spcPts val="1200"/>
              </a:spcBef>
              <a:spcAft>
                <a:spcPts val="0"/>
              </a:spcAft>
              <a:buClr>
                <a:schemeClr val="dk1"/>
              </a:buClr>
              <a:buSzPct val="100000"/>
              <a:buChar char="●"/>
            </a:pPr>
            <a:r>
              <a:rPr b="1" lang="en" sz="2500">
                <a:solidFill>
                  <a:schemeClr val="dk1"/>
                </a:solidFill>
              </a:rPr>
              <a:t>Your</a:t>
            </a:r>
            <a:r>
              <a:rPr lang="en" sz="2500">
                <a:solidFill>
                  <a:schemeClr val="dk1"/>
                </a:solidFill>
              </a:rPr>
              <a:t> Turn!</a:t>
            </a:r>
            <a:endParaRPr sz="2500">
              <a:solidFill>
                <a:schemeClr val="dk1"/>
              </a:solidFill>
            </a:endParaRPr>
          </a:p>
          <a:p>
            <a:pPr indent="0" lvl="0" marL="0" rtl="0" algn="l">
              <a:spcBef>
                <a:spcPts val="1200"/>
              </a:spcBef>
              <a:spcAft>
                <a:spcPts val="0"/>
              </a:spcAft>
              <a:buNone/>
            </a:pPr>
            <a:r>
              <a:t/>
            </a:r>
            <a:endParaRPr sz="2500">
              <a:solidFill>
                <a:schemeClr val="dk1"/>
              </a:solidFill>
            </a:endParaRPr>
          </a:p>
          <a:p>
            <a:pPr indent="0" lvl="0" marL="457200" rtl="0" algn="l">
              <a:spcBef>
                <a:spcPts val="1200"/>
              </a:spcBef>
              <a:spcAft>
                <a:spcPts val="0"/>
              </a:spcAft>
              <a:buNone/>
            </a:pPr>
            <a:r>
              <a:t/>
            </a:r>
            <a:endParaRPr b="1" sz="2500">
              <a:solidFill>
                <a:schemeClr val="dk1"/>
              </a:solidFill>
            </a:endParaRPr>
          </a:p>
          <a:p>
            <a:pPr indent="0" lvl="0" marL="457200" rtl="0" algn="l">
              <a:spcBef>
                <a:spcPts val="1200"/>
              </a:spcBef>
              <a:spcAft>
                <a:spcPts val="0"/>
              </a:spcAft>
              <a:buNone/>
            </a:pPr>
            <a:r>
              <a:t/>
            </a:r>
            <a:endParaRPr b="1" sz="2500">
              <a:solidFill>
                <a:schemeClr val="dk1"/>
              </a:solidFill>
            </a:endParaRPr>
          </a:p>
          <a:p>
            <a:pPr indent="-363537" lvl="0" marL="457200" rtl="0" algn="l">
              <a:spcBef>
                <a:spcPts val="1200"/>
              </a:spcBef>
              <a:spcAft>
                <a:spcPts val="0"/>
              </a:spcAft>
              <a:buClr>
                <a:schemeClr val="dk1"/>
              </a:buClr>
              <a:buSzPct val="100000"/>
              <a:buChar char="●"/>
            </a:pPr>
            <a:r>
              <a:rPr b="1" lang="en" sz="2500">
                <a:solidFill>
                  <a:schemeClr val="dk1"/>
                </a:solidFill>
              </a:rPr>
              <a:t>Task:</a:t>
            </a:r>
            <a:r>
              <a:rPr lang="en" sz="2500">
                <a:solidFill>
                  <a:schemeClr val="dk1"/>
                </a:solidFill>
              </a:rPr>
              <a:t> Write a short paragraph about your favorite elephant sense or adaptation.</a:t>
            </a:r>
            <a:endParaRPr sz="2500">
              <a:solidFill>
                <a:schemeClr val="dk1"/>
              </a:solidFill>
            </a:endParaRPr>
          </a:p>
          <a:p>
            <a:pPr indent="0" lvl="0" marL="0" rtl="0" algn="l">
              <a:spcBef>
                <a:spcPts val="1200"/>
              </a:spcBef>
              <a:spcAft>
                <a:spcPts val="1200"/>
              </a:spcAft>
              <a:buNone/>
            </a:pPr>
            <a:r>
              <a:t/>
            </a:r>
            <a:endParaRPr/>
          </a:p>
        </p:txBody>
      </p:sp>
      <p:pic>
        <p:nvPicPr>
          <p:cNvPr descr="Elephant feeding (Provided by Getty Images)" id="137" name="Google Shape;137;p25"/>
          <p:cNvPicPr preferRelativeResize="0"/>
          <p:nvPr/>
        </p:nvPicPr>
        <p:blipFill>
          <a:blip r:embed="rId3">
            <a:alphaModFix/>
          </a:blip>
          <a:stretch>
            <a:fillRect/>
          </a:stretch>
        </p:blipFill>
        <p:spPr>
          <a:xfrm>
            <a:off x="4821700" y="1097775"/>
            <a:ext cx="3158748" cy="2091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6D7A8"/>
        </a:solid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OUR JOURNEY TODAY</a:t>
            </a:r>
            <a:endParaRPr b="1"/>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93700" lvl="0" marL="457200" rtl="0" algn="l">
              <a:spcBef>
                <a:spcPts val="0"/>
              </a:spcBef>
              <a:spcAft>
                <a:spcPts val="0"/>
              </a:spcAft>
              <a:buClr>
                <a:schemeClr val="dk1"/>
              </a:buClr>
              <a:buSzPts val="2600"/>
              <a:buChar char="●"/>
            </a:pPr>
            <a:r>
              <a:rPr b="1" lang="en" sz="2600">
                <a:solidFill>
                  <a:schemeClr val="dk1"/>
                </a:solidFill>
              </a:rPr>
              <a:t>Learning Goals:</a:t>
            </a:r>
            <a:endParaRPr b="1" sz="2600">
              <a:solidFill>
                <a:schemeClr val="dk1"/>
              </a:solidFill>
            </a:endParaRPr>
          </a:p>
          <a:p>
            <a:pPr indent="0" lvl="0" marL="0" rtl="0" algn="l">
              <a:spcBef>
                <a:spcPts val="1200"/>
              </a:spcBef>
              <a:spcAft>
                <a:spcPts val="0"/>
              </a:spcAft>
              <a:buNone/>
            </a:pPr>
            <a:r>
              <a:t/>
            </a:r>
            <a:endParaRPr b="1" sz="2600">
              <a:solidFill>
                <a:schemeClr val="dk1"/>
              </a:solidFill>
            </a:endParaRPr>
          </a:p>
          <a:p>
            <a:pPr indent="-393700" lvl="0" marL="457200" rtl="0" algn="l">
              <a:spcBef>
                <a:spcPts val="1200"/>
              </a:spcBef>
              <a:spcAft>
                <a:spcPts val="0"/>
              </a:spcAft>
              <a:buClr>
                <a:schemeClr val="dk1"/>
              </a:buClr>
              <a:buSzPts val="2600"/>
              <a:buChar char="●"/>
            </a:pPr>
            <a:r>
              <a:rPr lang="en" sz="2600">
                <a:solidFill>
                  <a:schemeClr val="dk1"/>
                </a:solidFill>
              </a:rPr>
              <a:t>Identify an elephant's key senses.</a:t>
            </a:r>
            <a:endParaRPr sz="2600">
              <a:solidFill>
                <a:schemeClr val="dk1"/>
              </a:solidFill>
            </a:endParaRPr>
          </a:p>
          <a:p>
            <a:pPr indent="-393700" lvl="0" marL="457200" rtl="0" algn="l">
              <a:spcBef>
                <a:spcPts val="0"/>
              </a:spcBef>
              <a:spcAft>
                <a:spcPts val="0"/>
              </a:spcAft>
              <a:buClr>
                <a:schemeClr val="dk1"/>
              </a:buClr>
              <a:buSzPts val="2600"/>
              <a:buChar char="●"/>
            </a:pPr>
            <a:r>
              <a:rPr lang="en" sz="2600">
                <a:solidFill>
                  <a:schemeClr val="dk1"/>
                </a:solidFill>
              </a:rPr>
              <a:t>Discover how they respond to their environment.</a:t>
            </a:r>
            <a:endParaRPr sz="2600">
              <a:solidFill>
                <a:schemeClr val="dk1"/>
              </a:solidFill>
            </a:endParaRPr>
          </a:p>
          <a:p>
            <a:pPr indent="-393700" lvl="0" marL="457200" rtl="0" algn="l">
              <a:spcBef>
                <a:spcPts val="0"/>
              </a:spcBef>
              <a:spcAft>
                <a:spcPts val="0"/>
              </a:spcAft>
              <a:buClr>
                <a:schemeClr val="dk1"/>
              </a:buClr>
              <a:buSzPts val="2600"/>
              <a:buChar char="●"/>
            </a:pPr>
            <a:r>
              <a:rPr lang="en" sz="2600">
                <a:solidFill>
                  <a:schemeClr val="dk1"/>
                </a:solidFill>
              </a:rPr>
              <a:t>Understand how elephants survive and thrive.</a:t>
            </a:r>
            <a:endParaRPr sz="2600">
              <a:solidFill>
                <a:schemeClr val="dk1"/>
              </a:solidFill>
            </a:endParaRPr>
          </a:p>
          <a:p>
            <a:pPr indent="-393700" lvl="0" marL="457200" rtl="0" algn="l">
              <a:spcBef>
                <a:spcPts val="0"/>
              </a:spcBef>
              <a:spcAft>
                <a:spcPts val="0"/>
              </a:spcAft>
              <a:buClr>
                <a:schemeClr val="dk1"/>
              </a:buClr>
              <a:buSzPts val="2600"/>
              <a:buChar char="●"/>
            </a:pPr>
            <a:r>
              <a:rPr lang="en" sz="2600">
                <a:solidFill>
                  <a:schemeClr val="dk1"/>
                </a:solidFill>
              </a:rPr>
              <a:t>Learn about their role in the ecosystem.</a:t>
            </a:r>
            <a:endParaRPr sz="2600">
              <a:solidFill>
                <a:schemeClr val="dk1"/>
              </a:solidFill>
            </a:endParaRPr>
          </a:p>
          <a:p>
            <a:pPr indent="0" lvl="0" marL="0" rtl="0" algn="l">
              <a:spcBef>
                <a:spcPts val="120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487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t>KEY SENSES USED BY ELEPHANTS</a:t>
            </a:r>
            <a:endParaRPr b="1"/>
          </a:p>
        </p:txBody>
      </p:sp>
      <p:sp>
        <p:nvSpPr>
          <p:cNvPr descr="Smell&#10;" id="67" name="Google Shape;67;p15"/>
          <p:cNvSpPr txBox="1"/>
          <p:nvPr>
            <p:ph idx="1" type="body"/>
          </p:nvPr>
        </p:nvSpPr>
        <p:spPr>
          <a:xfrm>
            <a:off x="311700" y="932950"/>
            <a:ext cx="8520600" cy="3713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                                        </a:t>
            </a:r>
            <a:r>
              <a:rPr b="1" lang="en">
                <a:solidFill>
                  <a:srgbClr val="351C75"/>
                </a:solidFill>
              </a:rPr>
              <a:t>SMELL HEARING TOUCH VISION</a:t>
            </a:r>
            <a:endParaRPr b="1">
              <a:solidFill>
                <a:srgbClr val="351C75"/>
              </a:solidFill>
            </a:endParaRPr>
          </a:p>
        </p:txBody>
      </p:sp>
      <p:pic>
        <p:nvPicPr>
          <p:cNvPr descr="Elephant trunk (Provided by Getty Images)" id="68" name="Google Shape;68;p15"/>
          <p:cNvPicPr preferRelativeResize="0"/>
          <p:nvPr/>
        </p:nvPicPr>
        <p:blipFill>
          <a:blip r:embed="rId3">
            <a:alphaModFix/>
          </a:blip>
          <a:stretch>
            <a:fillRect/>
          </a:stretch>
        </p:blipFill>
        <p:spPr>
          <a:xfrm>
            <a:off x="578186" y="1068900"/>
            <a:ext cx="2254838" cy="1502851"/>
          </a:xfrm>
          <a:prstGeom prst="rect">
            <a:avLst/>
          </a:prstGeom>
          <a:noFill/>
          <a:ln>
            <a:noFill/>
          </a:ln>
        </p:spPr>
      </p:pic>
      <p:pic>
        <p:nvPicPr>
          <p:cNvPr descr="young Elephant in Lush African Safari Landscape Amidst Greenery and Trees (Provided by Getty Images)" id="69" name="Google Shape;69;p15"/>
          <p:cNvPicPr preferRelativeResize="0"/>
          <p:nvPr/>
        </p:nvPicPr>
        <p:blipFill>
          <a:blip r:embed="rId4">
            <a:alphaModFix/>
          </a:blip>
          <a:stretch>
            <a:fillRect/>
          </a:stretch>
        </p:blipFill>
        <p:spPr>
          <a:xfrm>
            <a:off x="3007738" y="1888225"/>
            <a:ext cx="3026202" cy="2208750"/>
          </a:xfrm>
          <a:prstGeom prst="rect">
            <a:avLst/>
          </a:prstGeom>
          <a:noFill/>
          <a:ln>
            <a:noFill/>
          </a:ln>
        </p:spPr>
      </p:pic>
      <p:pic>
        <p:nvPicPr>
          <p:cNvPr descr="African Elephants (Provided by Getty Images)" id="70" name="Google Shape;70;p15"/>
          <p:cNvPicPr preferRelativeResize="0"/>
          <p:nvPr/>
        </p:nvPicPr>
        <p:blipFill>
          <a:blip r:embed="rId5">
            <a:alphaModFix/>
          </a:blip>
          <a:stretch>
            <a:fillRect/>
          </a:stretch>
        </p:blipFill>
        <p:spPr>
          <a:xfrm>
            <a:off x="6154450" y="2785375"/>
            <a:ext cx="2458824" cy="1774650"/>
          </a:xfrm>
          <a:prstGeom prst="rect">
            <a:avLst/>
          </a:prstGeom>
          <a:noFill/>
          <a:ln>
            <a:noFill/>
          </a:ln>
        </p:spPr>
      </p:pic>
      <p:pic>
        <p:nvPicPr>
          <p:cNvPr descr="Through an elephants eye (Provided by Getty Images)" id="71" name="Google Shape;71;p15"/>
          <p:cNvPicPr preferRelativeResize="0"/>
          <p:nvPr/>
        </p:nvPicPr>
        <p:blipFill>
          <a:blip r:embed="rId6">
            <a:alphaModFix/>
          </a:blip>
          <a:stretch>
            <a:fillRect/>
          </a:stretch>
        </p:blipFill>
        <p:spPr>
          <a:xfrm>
            <a:off x="6609450" y="1068825"/>
            <a:ext cx="2003825" cy="1502849"/>
          </a:xfrm>
          <a:prstGeom prst="rect">
            <a:avLst/>
          </a:prstGeom>
          <a:noFill/>
          <a:ln>
            <a:noFill/>
          </a:ln>
        </p:spPr>
      </p:pic>
      <p:pic>
        <p:nvPicPr>
          <p:cNvPr id="72" name="Google Shape;72;p15" title="IMG_2863.jpg"/>
          <p:cNvPicPr preferRelativeResize="0"/>
          <p:nvPr/>
        </p:nvPicPr>
        <p:blipFill>
          <a:blip r:embed="rId7">
            <a:alphaModFix/>
          </a:blip>
          <a:stretch>
            <a:fillRect/>
          </a:stretch>
        </p:blipFill>
        <p:spPr>
          <a:xfrm>
            <a:off x="428400" y="2649575"/>
            <a:ext cx="1923625" cy="1910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highlight>
                  <a:schemeClr val="accent6"/>
                </a:highlight>
              </a:rPr>
              <a:t>SUPER SENSES: THE NOSE KNOWS!</a:t>
            </a:r>
            <a:endParaRPr b="1">
              <a:highlight>
                <a:schemeClr val="accent6"/>
              </a:highlight>
            </a:endParaRPr>
          </a:p>
        </p:txBody>
      </p:sp>
      <p:sp>
        <p:nvSpPr>
          <p:cNvPr id="78" name="Google Shape;78;p16"/>
          <p:cNvSpPr txBox="1"/>
          <p:nvPr>
            <p:ph idx="1" type="body"/>
          </p:nvPr>
        </p:nvSpPr>
        <p:spPr>
          <a:xfrm>
            <a:off x="311700" y="949750"/>
            <a:ext cx="8655600" cy="4193700"/>
          </a:xfrm>
          <a:prstGeom prst="rect">
            <a:avLst/>
          </a:prstGeom>
        </p:spPr>
        <p:txBody>
          <a:bodyPr anchorCtr="0" anchor="t" bIns="91425" lIns="91425" spcFirstLastPara="1" rIns="91425" wrap="square" tIns="91425">
            <a:normAutofit fontScale="25000" lnSpcReduction="20000"/>
          </a:bodyPr>
          <a:lstStyle/>
          <a:p>
            <a:pPr indent="-358775" lvl="0" marL="457200" rtl="0" algn="l">
              <a:spcBef>
                <a:spcPts val="1200"/>
              </a:spcBef>
              <a:spcAft>
                <a:spcPts val="0"/>
              </a:spcAft>
              <a:buClr>
                <a:schemeClr val="dk1"/>
              </a:buClr>
              <a:buSzPct val="100000"/>
              <a:buChar char="●"/>
            </a:pPr>
            <a:r>
              <a:rPr b="1" lang="en" sz="8200">
                <a:solidFill>
                  <a:schemeClr val="dk1"/>
                </a:solidFill>
              </a:rPr>
              <a:t>Their sense of smell is the best of any land animal. Elephants have the largest olfactory bulb of any land animal, which is the part of the brain that processes smells.</a:t>
            </a:r>
            <a:endParaRPr b="1" sz="8200">
              <a:solidFill>
                <a:schemeClr val="dk1"/>
              </a:solidFill>
            </a:endParaRPr>
          </a:p>
          <a:p>
            <a:pPr indent="-358775" lvl="0" marL="457200" rtl="0" algn="l">
              <a:spcBef>
                <a:spcPts val="0"/>
              </a:spcBef>
              <a:spcAft>
                <a:spcPts val="0"/>
              </a:spcAft>
              <a:buClr>
                <a:schemeClr val="dk1"/>
              </a:buClr>
              <a:buSzPct val="100000"/>
              <a:buChar char="●"/>
            </a:pPr>
            <a:r>
              <a:rPr b="1" lang="en" sz="8200">
                <a:solidFill>
                  <a:schemeClr val="dk1"/>
                </a:solidFill>
              </a:rPr>
              <a:t>They have around 2,000 genes dedicated to detecting odors, compared to humans who have around 400.</a:t>
            </a:r>
            <a:endParaRPr b="1" sz="9000">
              <a:solidFill>
                <a:schemeClr val="dk1"/>
              </a:solidFill>
            </a:endParaRPr>
          </a:p>
          <a:p>
            <a:pPr indent="-358775" lvl="0" marL="457200" rtl="0" algn="l">
              <a:spcBef>
                <a:spcPts val="0"/>
              </a:spcBef>
              <a:spcAft>
                <a:spcPts val="0"/>
              </a:spcAft>
              <a:buClr>
                <a:schemeClr val="dk1"/>
              </a:buClr>
              <a:buSzPct val="100000"/>
              <a:buChar char="●"/>
            </a:pPr>
            <a:r>
              <a:rPr b="1" lang="en" sz="8200">
                <a:solidFill>
                  <a:schemeClr val="dk1"/>
                </a:solidFill>
              </a:rPr>
              <a:t>Elephants can detect water sources from far away, sometimes miles away, using their sense of smell.</a:t>
            </a:r>
            <a:endParaRPr b="1" sz="8200">
              <a:solidFill>
                <a:schemeClr val="dk1"/>
              </a:solidFill>
            </a:endParaRPr>
          </a:p>
          <a:p>
            <a:pPr indent="-358775" lvl="0" marL="457200" rtl="0" algn="l">
              <a:spcBef>
                <a:spcPts val="0"/>
              </a:spcBef>
              <a:spcAft>
                <a:spcPts val="0"/>
              </a:spcAft>
              <a:buClr>
                <a:schemeClr val="dk1"/>
              </a:buClr>
              <a:buSzPct val="100000"/>
              <a:buChar char="●"/>
            </a:pPr>
            <a:r>
              <a:rPr b="1" lang="en" sz="8200">
                <a:solidFill>
                  <a:schemeClr val="dk1"/>
                </a:solidFill>
              </a:rPr>
              <a:t>Elephants can also detect food, such as fruit or vegetation, from a great distance.</a:t>
            </a:r>
            <a:endParaRPr b="1" sz="8200">
              <a:solidFill>
                <a:schemeClr val="dk1"/>
              </a:solidFill>
            </a:endParaRPr>
          </a:p>
          <a:p>
            <a:pPr indent="-358775" lvl="0" marL="457200" rtl="0" algn="l">
              <a:spcBef>
                <a:spcPts val="0"/>
              </a:spcBef>
              <a:spcAft>
                <a:spcPts val="0"/>
              </a:spcAft>
              <a:buClr>
                <a:schemeClr val="dk1"/>
              </a:buClr>
              <a:buSzPct val="100000"/>
              <a:buChar char="●"/>
            </a:pPr>
            <a:r>
              <a:rPr b="1" lang="en" sz="8200">
                <a:solidFill>
                  <a:schemeClr val="dk1"/>
                </a:solidFill>
              </a:rPr>
              <a:t>Elephant can even detect the scent of other elephants, including family members or potential mates.</a:t>
            </a:r>
            <a:endParaRPr b="1" sz="8200">
              <a:solidFill>
                <a:schemeClr val="dk1"/>
              </a:solidFill>
            </a:endParaRPr>
          </a:p>
          <a:p>
            <a:pPr indent="-358775" lvl="0" marL="457200" rtl="0" algn="l">
              <a:spcBef>
                <a:spcPts val="0"/>
              </a:spcBef>
              <a:spcAft>
                <a:spcPts val="0"/>
              </a:spcAft>
              <a:buClr>
                <a:schemeClr val="dk1"/>
              </a:buClr>
              <a:buSzPct val="100000"/>
              <a:buChar char="●"/>
            </a:pPr>
            <a:r>
              <a:rPr b="1" lang="en" sz="8200">
                <a:solidFill>
                  <a:schemeClr val="dk1"/>
                </a:solidFill>
              </a:rPr>
              <a:t>Their trunks contain many sensitive olfactory receptors, which help them detect subtle changes in their environment.</a:t>
            </a:r>
            <a:endParaRPr b="1" sz="8200">
              <a:solidFill>
                <a:schemeClr val="dk1"/>
              </a:solidFill>
            </a:endParaRPr>
          </a:p>
          <a:p>
            <a:pPr indent="0" lvl="0" marL="0" rtl="0" algn="l">
              <a:spcBef>
                <a:spcPts val="1200"/>
              </a:spcBef>
              <a:spcAft>
                <a:spcPts val="0"/>
              </a:spcAft>
              <a:buNone/>
            </a:pPr>
            <a:r>
              <a:t/>
            </a:r>
            <a:endParaRPr sz="5000">
              <a:solidFill>
                <a:schemeClr val="dk1"/>
              </a:solidFill>
              <a:highlight>
                <a:srgbClr val="F0F2F5"/>
              </a:highlight>
            </a:endParaRPr>
          </a:p>
          <a:p>
            <a:pPr indent="0" lvl="0" marL="0" rtl="0" algn="l">
              <a:spcBef>
                <a:spcPts val="1200"/>
              </a:spcBef>
              <a:spcAft>
                <a:spcPts val="0"/>
              </a:spcAft>
              <a:buNone/>
            </a:pPr>
            <a:r>
              <a:t/>
            </a:r>
            <a:endParaRPr sz="5000">
              <a:solidFill>
                <a:schemeClr val="dk1"/>
              </a:solidFill>
              <a:highlight>
                <a:srgbClr val="F0F2F5"/>
              </a:highlight>
            </a:endParaRPr>
          </a:p>
          <a:p>
            <a:pPr indent="0" lvl="0" marL="0" rtl="0" algn="l">
              <a:spcBef>
                <a:spcPts val="1200"/>
              </a:spcBef>
              <a:spcAft>
                <a:spcPts val="0"/>
              </a:spcAft>
              <a:buNone/>
            </a:pPr>
            <a:r>
              <a:t/>
            </a:r>
            <a:endParaRPr sz="5000">
              <a:solidFill>
                <a:schemeClr val="dk1"/>
              </a:solidFill>
              <a:highlight>
                <a:srgbClr val="F0F2F5"/>
              </a:highlight>
            </a:endParaRPr>
          </a:p>
          <a:p>
            <a:pPr indent="0" lvl="0" marL="0" rtl="0" algn="l">
              <a:spcBef>
                <a:spcPts val="1200"/>
              </a:spcBef>
              <a:spcAft>
                <a:spcPts val="0"/>
              </a:spcAft>
              <a:buNone/>
            </a:pPr>
            <a:r>
              <a:t/>
            </a:r>
            <a:endParaRPr sz="5000">
              <a:solidFill>
                <a:schemeClr val="dk1"/>
              </a:solidFill>
              <a:highlight>
                <a:srgbClr val="F0F2F5"/>
              </a:highlight>
            </a:endParaRPr>
          </a:p>
          <a:p>
            <a:pPr indent="0" lvl="0" marL="0" rtl="0" algn="l">
              <a:spcBef>
                <a:spcPts val="1200"/>
              </a:spcBef>
              <a:spcAft>
                <a:spcPts val="0"/>
              </a:spcAft>
              <a:buNone/>
            </a:pPr>
            <a:r>
              <a:t/>
            </a:r>
            <a:endParaRPr sz="5000">
              <a:solidFill>
                <a:schemeClr val="dk1"/>
              </a:solidFill>
              <a:highlight>
                <a:srgbClr val="F0F2F5"/>
              </a:highlight>
            </a:endParaRPr>
          </a:p>
          <a:p>
            <a:pPr indent="0" lvl="0" marL="457200" rtl="0" algn="l">
              <a:spcBef>
                <a:spcPts val="1200"/>
              </a:spcBef>
              <a:spcAft>
                <a:spcPts val="0"/>
              </a:spcAft>
              <a:buNone/>
            </a:pPr>
            <a:r>
              <a:t/>
            </a:r>
            <a:endParaRPr sz="5000">
              <a:solidFill>
                <a:schemeClr val="dk1"/>
              </a:solidFill>
              <a:highlight>
                <a:srgbClr val="F0F2F5"/>
              </a:highlight>
            </a:endParaRPr>
          </a:p>
          <a:p>
            <a:pPr indent="-246856" lvl="0" marL="457200" rtl="0" algn="l">
              <a:spcBef>
                <a:spcPts val="0"/>
              </a:spcBef>
              <a:spcAft>
                <a:spcPts val="0"/>
              </a:spcAft>
              <a:buClr>
                <a:schemeClr val="dk1"/>
              </a:buClr>
              <a:buSzPct val="100000"/>
              <a:buChar char="●"/>
            </a:pPr>
            <a:r>
              <a:t/>
            </a:r>
            <a:endParaRPr sz="1150">
              <a:solidFill>
                <a:schemeClr val="dk1"/>
              </a:solidFill>
              <a:highlight>
                <a:srgbClr val="F0F2F5"/>
              </a:highlight>
            </a:endParaRPr>
          </a:p>
          <a:p>
            <a:pPr indent="0" lvl="0" marL="0" rtl="0" algn="l">
              <a:spcBef>
                <a:spcPts val="1200"/>
              </a:spcBef>
              <a:spcAft>
                <a:spcPts val="0"/>
              </a:spcAft>
              <a:buNone/>
            </a:pPr>
            <a:r>
              <a:t/>
            </a:r>
            <a:endParaRPr sz="1100">
              <a:solidFill>
                <a:schemeClr val="dk1"/>
              </a:solidFill>
            </a:endParaRPr>
          </a:p>
          <a:p>
            <a:pPr indent="0" lvl="0" marL="457200" rtl="0" algn="l">
              <a:spcBef>
                <a:spcPts val="1200"/>
              </a:spcBef>
              <a:spcAft>
                <a:spcPts val="0"/>
              </a:spcAft>
              <a:buNone/>
            </a:pPr>
            <a:r>
              <a:t/>
            </a:r>
            <a:endParaRPr sz="1100">
              <a:solidFill>
                <a:schemeClr val="dk1"/>
              </a:solidFill>
            </a:endParaRPr>
          </a:p>
          <a:p>
            <a:pPr indent="0" lvl="0" marL="457200" rtl="0" algn="l">
              <a:spcBef>
                <a:spcPts val="1200"/>
              </a:spcBef>
              <a:spcAft>
                <a:spcPts val="0"/>
              </a:spcAft>
              <a:buNone/>
            </a:pPr>
            <a:r>
              <a:t/>
            </a:r>
            <a:endParaRPr b="1" sz="1100">
              <a:solidFill>
                <a:schemeClr val="dk1"/>
              </a:solidFill>
            </a:endParaRPr>
          </a:p>
          <a:p>
            <a:pPr indent="-246062" lvl="1" marL="914400" rtl="0" algn="l">
              <a:spcBef>
                <a:spcPts val="1200"/>
              </a:spcBef>
              <a:spcAft>
                <a:spcPts val="0"/>
              </a:spcAft>
              <a:buClr>
                <a:schemeClr val="dk1"/>
              </a:buClr>
              <a:buSzPct val="100000"/>
              <a:buChar char="○"/>
            </a:pPr>
            <a:r>
              <a:t/>
            </a:r>
            <a:endParaRPr sz="1100">
              <a:solidFill>
                <a:schemeClr val="dk1"/>
              </a:solidFill>
            </a:endParaRPr>
          </a:p>
          <a:p>
            <a:pPr indent="0" lvl="0" marL="457200" rtl="0" algn="l">
              <a:spcBef>
                <a:spcPts val="1200"/>
              </a:spcBef>
              <a:spcAft>
                <a:spcPts val="0"/>
              </a:spcAft>
              <a:buNone/>
            </a:pPr>
            <a:r>
              <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17"/>
          <p:cNvSpPr txBox="1"/>
          <p:nvPr>
            <p:ph type="title"/>
          </p:nvPr>
        </p:nvSpPr>
        <p:spPr>
          <a:xfrm>
            <a:off x="311700" y="4820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highlight>
                  <a:srgbClr val="B6D7A8"/>
                </a:highlight>
              </a:rPr>
              <a:t>HEARING - BIG EARS BIG SOUNDS</a:t>
            </a:r>
            <a:endParaRPr b="1">
              <a:highlight>
                <a:srgbClr val="B6D7A8"/>
              </a:highlight>
            </a:endParaRPr>
          </a:p>
        </p:txBody>
      </p:sp>
      <p:sp>
        <p:nvSpPr>
          <p:cNvPr id="84" name="Google Shape;84;p17"/>
          <p:cNvSpPr txBox="1"/>
          <p:nvPr>
            <p:ph idx="1" type="body"/>
          </p:nvPr>
        </p:nvSpPr>
        <p:spPr>
          <a:xfrm>
            <a:off x="382375" y="937425"/>
            <a:ext cx="8449800" cy="3947100"/>
          </a:xfrm>
          <a:prstGeom prst="rect">
            <a:avLst/>
          </a:prstGeom>
        </p:spPr>
        <p:txBody>
          <a:bodyPr anchorCtr="0" anchor="t" bIns="91425" lIns="91425" spcFirstLastPara="1" rIns="91425" wrap="square" tIns="91425">
            <a:normAutofit fontScale="70000" lnSpcReduction="20000"/>
          </a:bodyPr>
          <a:lstStyle/>
          <a:p>
            <a:pPr indent="0" lvl="0" marL="0" rtl="0" algn="l">
              <a:spcBef>
                <a:spcPts val="1200"/>
              </a:spcBef>
              <a:spcAft>
                <a:spcPts val="0"/>
              </a:spcAft>
              <a:buNone/>
            </a:pPr>
            <a:r>
              <a:t/>
            </a:r>
            <a:endParaRPr b="1" sz="2233">
              <a:solidFill>
                <a:schemeClr val="dk1"/>
              </a:solidFill>
            </a:endParaRPr>
          </a:p>
          <a:p>
            <a:pPr indent="-345715" lvl="0" marL="457200" rtl="0" algn="l">
              <a:spcBef>
                <a:spcPts val="1200"/>
              </a:spcBef>
              <a:spcAft>
                <a:spcPts val="0"/>
              </a:spcAft>
              <a:buClr>
                <a:schemeClr val="dk1"/>
              </a:buClr>
              <a:buSzPct val="100000"/>
              <a:buChar char="●"/>
            </a:pPr>
            <a:r>
              <a:rPr b="1" lang="en" sz="2634">
                <a:solidFill>
                  <a:schemeClr val="dk1"/>
                </a:solidFill>
                <a:highlight>
                  <a:srgbClr val="B6D7A8"/>
                </a:highlight>
              </a:rPr>
              <a:t>Their ears can hear sounds from up to 5-6 miles (8-9.7 kilometers) away!</a:t>
            </a:r>
            <a:endParaRPr b="1" sz="2634">
              <a:solidFill>
                <a:schemeClr val="dk1"/>
              </a:solidFill>
              <a:highlight>
                <a:srgbClr val="B6D7A8"/>
              </a:highlight>
            </a:endParaRPr>
          </a:p>
          <a:p>
            <a:pPr indent="-345715" lvl="0" marL="457200" rtl="0" algn="l">
              <a:spcBef>
                <a:spcPts val="0"/>
              </a:spcBef>
              <a:spcAft>
                <a:spcPts val="0"/>
              </a:spcAft>
              <a:buClr>
                <a:schemeClr val="dk1"/>
              </a:buClr>
              <a:buSzPct val="100000"/>
              <a:buChar char="●"/>
            </a:pPr>
            <a:r>
              <a:rPr b="1" lang="en" sz="2634">
                <a:solidFill>
                  <a:schemeClr val="dk1"/>
                </a:solidFill>
                <a:highlight>
                  <a:srgbClr val="B6D7A8"/>
                </a:highlight>
              </a:rPr>
              <a:t>They communicate with low-frequency sounds (infrasound). They can </a:t>
            </a:r>
            <a:r>
              <a:rPr b="1" lang="en" sz="2634">
                <a:solidFill>
                  <a:schemeClr val="dk1"/>
                </a:solidFill>
                <a:highlight>
                  <a:srgbClr val="B6D7A8"/>
                </a:highlight>
              </a:rPr>
              <a:t>detect</a:t>
            </a:r>
            <a:r>
              <a:rPr b="1" lang="en" sz="2634">
                <a:solidFill>
                  <a:schemeClr val="dk1"/>
                </a:solidFill>
                <a:highlight>
                  <a:srgbClr val="B6D7A8"/>
                </a:highlight>
              </a:rPr>
              <a:t> low-frequency rumblings, often below the range of human hearing, which allows them to communicate with each other over long distances. Their large ears help them to pinpoint the source of sounds and detect vibrations in the air. </a:t>
            </a:r>
            <a:endParaRPr b="1" sz="2634">
              <a:solidFill>
                <a:schemeClr val="dk1"/>
              </a:solidFill>
              <a:highlight>
                <a:srgbClr val="B6D7A8"/>
              </a:highlight>
            </a:endParaRPr>
          </a:p>
          <a:p>
            <a:pPr indent="-345715" lvl="0" marL="457200" rtl="0" algn="l">
              <a:spcBef>
                <a:spcPts val="0"/>
              </a:spcBef>
              <a:spcAft>
                <a:spcPts val="0"/>
              </a:spcAft>
              <a:buClr>
                <a:schemeClr val="dk1"/>
              </a:buClr>
              <a:buSzPct val="100000"/>
              <a:buChar char="●"/>
            </a:pPr>
            <a:r>
              <a:rPr b="1" lang="en" sz="2634">
                <a:solidFill>
                  <a:schemeClr val="dk1"/>
                </a:solidFill>
                <a:highlight>
                  <a:srgbClr val="B6D7A8"/>
                </a:highlight>
              </a:rPr>
              <a:t>Elephants use their hearing to communicate with each other, detect potential threats, and navigate their </a:t>
            </a:r>
            <a:r>
              <a:rPr b="1" lang="en" sz="2634">
                <a:solidFill>
                  <a:schemeClr val="dk1"/>
                </a:solidFill>
                <a:highlight>
                  <a:srgbClr val="B6D7A8"/>
                </a:highlight>
              </a:rPr>
              <a:t>environment</a:t>
            </a:r>
            <a:r>
              <a:rPr b="1" lang="en" sz="2634">
                <a:solidFill>
                  <a:schemeClr val="dk1"/>
                </a:solidFill>
                <a:highlight>
                  <a:srgbClr val="B6D7A8"/>
                </a:highlight>
              </a:rPr>
              <a:t>.</a:t>
            </a:r>
            <a:endParaRPr b="1" sz="2634">
              <a:solidFill>
                <a:schemeClr val="dk1"/>
              </a:solidFill>
              <a:highlight>
                <a:srgbClr val="B6D7A8"/>
              </a:highlight>
            </a:endParaRPr>
          </a:p>
          <a:p>
            <a:pPr indent="0" lvl="0" marL="0" rtl="0" algn="l">
              <a:spcBef>
                <a:spcPts val="1200"/>
              </a:spcBef>
              <a:spcAft>
                <a:spcPts val="0"/>
              </a:spcAft>
              <a:buNone/>
            </a:pPr>
            <a:r>
              <a:t/>
            </a:r>
            <a:endParaRPr sz="1100">
              <a:solidFill>
                <a:schemeClr val="dk1"/>
              </a:solidFill>
            </a:endParaRPr>
          </a:p>
          <a:p>
            <a:pPr indent="0" lvl="0" marL="457200" rtl="0" algn="l">
              <a:spcBef>
                <a:spcPts val="1200"/>
              </a:spcBef>
              <a:spcAft>
                <a:spcPts val="0"/>
              </a:spcAft>
              <a:buNone/>
            </a:pPr>
            <a:r>
              <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88" name="Shape 88"/>
        <p:cNvGrpSpPr/>
        <p:nvPr/>
      </p:nvGrpSpPr>
      <p:grpSpPr>
        <a:xfrm>
          <a:off x="0" y="0"/>
          <a:ext cx="0" cy="0"/>
          <a:chOff x="0" y="0"/>
          <a:chExt cx="0" cy="0"/>
        </a:xfrm>
      </p:grpSpPr>
      <p:sp>
        <p:nvSpPr>
          <p:cNvPr id="89" name="Google Shape;89;p18"/>
          <p:cNvSpPr txBox="1"/>
          <p:nvPr>
            <p:ph type="title"/>
          </p:nvPr>
        </p:nvSpPr>
        <p:spPr>
          <a:xfrm>
            <a:off x="311700" y="333025"/>
            <a:ext cx="8520600" cy="684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highlight>
                  <a:schemeClr val="lt1"/>
                </a:highlight>
              </a:rPr>
              <a:t>TOUCH - THE WORLD IN THEIR TRUNK</a:t>
            </a:r>
            <a:endParaRPr b="1">
              <a:highlight>
                <a:schemeClr val="lt1"/>
              </a:highlight>
            </a:endParaRPr>
          </a:p>
        </p:txBody>
      </p:sp>
      <p:sp>
        <p:nvSpPr>
          <p:cNvPr id="90" name="Google Shape;90;p18"/>
          <p:cNvSpPr txBox="1"/>
          <p:nvPr>
            <p:ph idx="1" type="body"/>
          </p:nvPr>
        </p:nvSpPr>
        <p:spPr>
          <a:xfrm>
            <a:off x="311700" y="1152475"/>
            <a:ext cx="8593800" cy="3608700"/>
          </a:xfrm>
          <a:prstGeom prst="rect">
            <a:avLst/>
          </a:prstGeom>
        </p:spPr>
        <p:txBody>
          <a:bodyPr anchorCtr="0" anchor="t" bIns="91425" lIns="91425" spcFirstLastPara="1" rIns="91425" wrap="square" tIns="91425">
            <a:normAutofit fontScale="25000" lnSpcReduction="20000"/>
          </a:bodyPr>
          <a:lstStyle/>
          <a:p>
            <a:pPr indent="-309918" lvl="0" marL="457200" rtl="0" algn="l">
              <a:spcBef>
                <a:spcPts val="1200"/>
              </a:spcBef>
              <a:spcAft>
                <a:spcPts val="0"/>
              </a:spcAft>
              <a:buClr>
                <a:schemeClr val="dk1"/>
              </a:buClr>
              <a:buSzPct val="100000"/>
              <a:buChar char="●"/>
            </a:pPr>
            <a:r>
              <a:rPr b="1" lang="en" sz="5122">
                <a:solidFill>
                  <a:srgbClr val="FF0000"/>
                </a:solidFill>
                <a:highlight>
                  <a:schemeClr val="lt1"/>
                </a:highlight>
              </a:rPr>
              <a:t>Nerve Endings:</a:t>
            </a:r>
            <a:r>
              <a:rPr b="1" lang="en" sz="5122">
                <a:solidFill>
                  <a:schemeClr val="dk1"/>
                </a:solidFill>
                <a:highlight>
                  <a:schemeClr val="lt1"/>
                </a:highlight>
              </a:rPr>
              <a:t> The trunk contains over 400,000 neurons that transmit sensory information to the brain, giving it an incredible level of tactile specialization. This density of nerve endings is one reason they can perform both powerful and delicate tasks.</a:t>
            </a:r>
            <a:endParaRPr b="1" sz="5122">
              <a:solidFill>
                <a:schemeClr val="dk1"/>
              </a:solidFill>
              <a:highlight>
                <a:schemeClr val="lt1"/>
              </a:highlight>
            </a:endParaRPr>
          </a:p>
          <a:p>
            <a:pPr indent="-309918" lvl="0" marL="457200" rtl="0" algn="l">
              <a:spcBef>
                <a:spcPts val="0"/>
              </a:spcBef>
              <a:spcAft>
                <a:spcPts val="0"/>
              </a:spcAft>
              <a:buClr>
                <a:schemeClr val="dk1"/>
              </a:buClr>
              <a:buSzPct val="100000"/>
              <a:buChar char="●"/>
            </a:pPr>
            <a:r>
              <a:rPr b="1" lang="en" sz="5122">
                <a:solidFill>
                  <a:srgbClr val="FF0000"/>
                </a:solidFill>
                <a:highlight>
                  <a:schemeClr val="lt1"/>
                </a:highlight>
              </a:rPr>
              <a:t>Precision</a:t>
            </a:r>
            <a:r>
              <a:rPr b="1" lang="en" sz="5122">
                <a:solidFill>
                  <a:schemeClr val="dk1"/>
                </a:solidFill>
                <a:highlight>
                  <a:schemeClr val="lt1"/>
                </a:highlight>
              </a:rPr>
              <a:t>: The tip of the trunk, often compared to fingers, is extremely precise. African elephants have two finger-like projections and Asian elephants have one, but both can perform fine motor tasks, such as picking a single blade of grass or a coin off the ground.</a:t>
            </a:r>
            <a:endParaRPr b="1" sz="5122">
              <a:solidFill>
                <a:schemeClr val="dk1"/>
              </a:solidFill>
              <a:highlight>
                <a:schemeClr val="lt1"/>
              </a:highlight>
            </a:endParaRPr>
          </a:p>
          <a:p>
            <a:pPr indent="-309918" lvl="0" marL="457200" rtl="0" algn="l">
              <a:spcBef>
                <a:spcPts val="0"/>
              </a:spcBef>
              <a:spcAft>
                <a:spcPts val="0"/>
              </a:spcAft>
              <a:buClr>
                <a:schemeClr val="dk1"/>
              </a:buClr>
              <a:buSzPct val="100000"/>
              <a:buChar char="●"/>
            </a:pPr>
            <a:r>
              <a:rPr b="1" lang="en" sz="5122">
                <a:solidFill>
                  <a:schemeClr val="dk1"/>
                </a:solidFill>
                <a:highlight>
                  <a:schemeClr val="lt1"/>
                </a:highlight>
              </a:rPr>
              <a:t>They use touch to greet each other and explore:</a:t>
            </a:r>
            <a:endParaRPr b="1" sz="5122">
              <a:solidFill>
                <a:schemeClr val="dk1"/>
              </a:solidFill>
              <a:highlight>
                <a:schemeClr val="lt1"/>
              </a:highlight>
            </a:endParaRPr>
          </a:p>
          <a:p>
            <a:pPr indent="-309918" lvl="0" marL="457200" rtl="0" algn="l">
              <a:spcBef>
                <a:spcPts val="0"/>
              </a:spcBef>
              <a:spcAft>
                <a:spcPts val="0"/>
              </a:spcAft>
              <a:buClr>
                <a:schemeClr val="dk1"/>
              </a:buClr>
              <a:buSzPct val="100000"/>
              <a:buChar char="●"/>
            </a:pPr>
            <a:r>
              <a:rPr b="1" lang="en" sz="5122">
                <a:solidFill>
                  <a:srgbClr val="FF0000"/>
                </a:solidFill>
                <a:highlight>
                  <a:schemeClr val="lt1"/>
                </a:highlight>
              </a:rPr>
              <a:t>Greeting Ceremonies</a:t>
            </a:r>
            <a:r>
              <a:rPr b="1" lang="en" sz="5122">
                <a:solidFill>
                  <a:schemeClr val="dk1"/>
                </a:solidFill>
                <a:highlight>
                  <a:schemeClr val="lt1"/>
                </a:highlight>
              </a:rPr>
              <a:t>: When elephants from different family groups reunite, they engage in elaborate greeting ceremonies that are highly tactile. They intertwine trunks, touch each other's faces, and press their bodies together. These physical interactions are essential for reaffirming social bonds and updating each other on their well-being.</a:t>
            </a:r>
            <a:endParaRPr b="1" sz="5122">
              <a:solidFill>
                <a:schemeClr val="dk1"/>
              </a:solidFill>
              <a:highlight>
                <a:schemeClr val="lt1"/>
              </a:highlight>
            </a:endParaRPr>
          </a:p>
          <a:p>
            <a:pPr indent="-309918" lvl="0" marL="457200" rtl="0" algn="l">
              <a:spcBef>
                <a:spcPts val="0"/>
              </a:spcBef>
              <a:spcAft>
                <a:spcPts val="0"/>
              </a:spcAft>
              <a:buClr>
                <a:schemeClr val="dk1"/>
              </a:buClr>
              <a:buSzPct val="100000"/>
              <a:buChar char="●"/>
            </a:pPr>
            <a:r>
              <a:rPr b="1" lang="en" sz="5122">
                <a:solidFill>
                  <a:srgbClr val="FF0000"/>
                </a:solidFill>
                <a:highlight>
                  <a:schemeClr val="lt1"/>
                </a:highlight>
              </a:rPr>
              <a:t>Social Bonding:</a:t>
            </a:r>
            <a:r>
              <a:rPr b="1" lang="en" sz="5122">
                <a:solidFill>
                  <a:schemeClr val="dk1"/>
                </a:solidFill>
                <a:highlight>
                  <a:schemeClr val="lt1"/>
                </a:highlight>
              </a:rPr>
              <a:t> Elephants constantly use touch to maintain social cohesion within their herd. They use their trunks to caress, stroke, and reassure one another. This is particularly important between a mother and her calf, where trunk-to-body contact provides comfort and security.</a:t>
            </a:r>
            <a:endParaRPr b="1" sz="5122">
              <a:solidFill>
                <a:schemeClr val="dk1"/>
              </a:solidFill>
              <a:highlight>
                <a:schemeClr val="lt1"/>
              </a:highlight>
            </a:endParaRPr>
          </a:p>
          <a:p>
            <a:pPr indent="-309918" lvl="0" marL="457200" rtl="0" algn="l">
              <a:spcBef>
                <a:spcPts val="0"/>
              </a:spcBef>
              <a:spcAft>
                <a:spcPts val="0"/>
              </a:spcAft>
              <a:buClr>
                <a:schemeClr val="dk1"/>
              </a:buClr>
              <a:buSzPct val="100000"/>
              <a:buChar char="●"/>
            </a:pPr>
            <a:r>
              <a:rPr b="1" lang="en" sz="5122">
                <a:solidFill>
                  <a:srgbClr val="FF0000"/>
                </a:solidFill>
                <a:highlight>
                  <a:schemeClr val="lt1"/>
                </a:highlight>
              </a:rPr>
              <a:t>Exploration:</a:t>
            </a:r>
            <a:r>
              <a:rPr b="1" lang="en" sz="5122">
                <a:solidFill>
                  <a:schemeClr val="dk1"/>
                </a:solidFill>
                <a:highlight>
                  <a:schemeClr val="lt1"/>
                </a:highlight>
              </a:rPr>
              <a:t> An elephant's trunk is its primary tool for exploring its environment. They constantly touch and feel objects, using their trunk's sensitivity to assess everything from the texture of a branch to the temperature of water. This tactile exploration is a critical part of how they gather information and navigate their world.</a:t>
            </a:r>
            <a:endParaRPr b="1" sz="5122">
              <a:solidFill>
                <a:schemeClr val="dk1"/>
              </a:solidFill>
              <a:highlight>
                <a:schemeClr val="lt1"/>
              </a:highlight>
            </a:endParaRPr>
          </a:p>
          <a:p>
            <a:pPr indent="0" lvl="0" marL="457200" rtl="0" algn="l">
              <a:spcBef>
                <a:spcPts val="1200"/>
              </a:spcBef>
              <a:spcAft>
                <a:spcPts val="0"/>
              </a:spcAft>
              <a:buNone/>
            </a:pPr>
            <a:r>
              <a:t/>
            </a:r>
            <a:endParaRPr b="1" sz="1100">
              <a:solidFill>
                <a:schemeClr val="dk1"/>
              </a:solidFill>
            </a:endParaRPr>
          </a:p>
          <a:p>
            <a:pPr indent="0" lvl="0" marL="457200" rtl="0" algn="l">
              <a:spcBef>
                <a:spcPts val="1200"/>
              </a:spcBef>
              <a:spcAft>
                <a:spcPts val="0"/>
              </a:spcAft>
              <a:buNone/>
            </a:pPr>
            <a:r>
              <a:t/>
            </a:r>
            <a:endParaRPr sz="1100">
              <a:solidFill>
                <a:schemeClr val="dk1"/>
              </a:solidFill>
            </a:endParaRPr>
          </a:p>
          <a:p>
            <a:pPr indent="0" lvl="0" marL="457200" rtl="0" algn="l">
              <a:spcBef>
                <a:spcPts val="1200"/>
              </a:spcBef>
              <a:spcAft>
                <a:spcPts val="0"/>
              </a:spcAft>
              <a:buNone/>
            </a:pPr>
            <a:r>
              <a:t/>
            </a:r>
            <a:endParaRPr b="1" sz="1100">
              <a:solidFill>
                <a:schemeClr val="dk1"/>
              </a:solidFill>
            </a:endParaRPr>
          </a:p>
          <a:p>
            <a:pPr indent="0" lvl="0" marL="914400" rtl="0" algn="l">
              <a:spcBef>
                <a:spcPts val="1200"/>
              </a:spcBef>
              <a:spcAft>
                <a:spcPts val="0"/>
              </a:spcAft>
              <a:buNone/>
            </a:pPr>
            <a:r>
              <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EAD3"/>
        </a:solidFill>
      </p:bgPr>
    </p:bg>
    <p:spTree>
      <p:nvGrpSpPr>
        <p:cNvPr id="94" name="Shape 94"/>
        <p:cNvGrpSpPr/>
        <p:nvPr/>
      </p:nvGrpSpPr>
      <p:grpSpPr>
        <a:xfrm>
          <a:off x="0" y="0"/>
          <a:ext cx="0" cy="0"/>
          <a:chOff x="0" y="0"/>
          <a:chExt cx="0" cy="0"/>
        </a:xfrm>
      </p:grpSpPr>
      <p:sp>
        <p:nvSpPr>
          <p:cNvPr id="95" name="Google Shape;95;p19"/>
          <p:cNvSpPr txBox="1"/>
          <p:nvPr>
            <p:ph type="title"/>
          </p:nvPr>
        </p:nvSpPr>
        <p:spPr>
          <a:xfrm>
            <a:off x="225375" y="38335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highlight>
                  <a:srgbClr val="C9DAF8"/>
                </a:highlight>
              </a:rPr>
              <a:t>TOUCHING - SMELLING - EXPLORING!</a:t>
            </a:r>
            <a:endParaRPr>
              <a:highlight>
                <a:srgbClr val="C9DAF8"/>
              </a:highlight>
            </a:endParaRPr>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chemeClr val="dk1"/>
                </a:solidFill>
              </a:rPr>
              <a:t>An </a:t>
            </a:r>
            <a:r>
              <a:rPr lang="en">
                <a:solidFill>
                  <a:schemeClr val="dk1"/>
                </a:solidFill>
              </a:rPr>
              <a:t>elephant's</a:t>
            </a:r>
            <a:r>
              <a:rPr lang="en">
                <a:solidFill>
                  <a:schemeClr val="dk1"/>
                </a:solidFill>
              </a:rPr>
              <a:t> trunk is an incredible </a:t>
            </a:r>
            <a:r>
              <a:rPr lang="en">
                <a:solidFill>
                  <a:schemeClr val="dk1"/>
                </a:solidFill>
              </a:rPr>
              <a:t>appendage</a:t>
            </a:r>
            <a:r>
              <a:rPr lang="en">
                <a:solidFill>
                  <a:schemeClr val="dk1"/>
                </a:solidFill>
              </a:rPr>
              <a:t> capable of many complex and varied tasks!</a:t>
            </a:r>
            <a:endParaRPr>
              <a:solidFill>
                <a:schemeClr val="dk1"/>
              </a:solidFill>
            </a:endParaRPr>
          </a:p>
        </p:txBody>
      </p:sp>
      <p:pic>
        <p:nvPicPr>
          <p:cNvPr id="97" name="Google Shape;97;p19" title="_MG_3233.jpg"/>
          <p:cNvPicPr preferRelativeResize="0"/>
          <p:nvPr/>
        </p:nvPicPr>
        <p:blipFill>
          <a:blip r:embed="rId3">
            <a:alphaModFix/>
          </a:blip>
          <a:stretch>
            <a:fillRect/>
          </a:stretch>
        </p:blipFill>
        <p:spPr>
          <a:xfrm>
            <a:off x="394700" y="1846825"/>
            <a:ext cx="3411625" cy="2722050"/>
          </a:xfrm>
          <a:prstGeom prst="rect">
            <a:avLst/>
          </a:prstGeom>
          <a:noFill/>
          <a:ln>
            <a:noFill/>
          </a:ln>
        </p:spPr>
      </p:pic>
      <p:pic>
        <p:nvPicPr>
          <p:cNvPr id="98" name="Google Shape;98;p19" title="thumbnail_IMG_5085.jpg"/>
          <p:cNvPicPr preferRelativeResize="0"/>
          <p:nvPr/>
        </p:nvPicPr>
        <p:blipFill>
          <a:blip r:embed="rId4">
            <a:alphaModFix/>
          </a:blip>
          <a:stretch>
            <a:fillRect/>
          </a:stretch>
        </p:blipFill>
        <p:spPr>
          <a:xfrm>
            <a:off x="6050175" y="1739175"/>
            <a:ext cx="2362849" cy="2788275"/>
          </a:xfrm>
          <a:prstGeom prst="rect">
            <a:avLst/>
          </a:prstGeom>
          <a:noFill/>
          <a:ln>
            <a:noFill/>
          </a:ln>
        </p:spPr>
      </p:pic>
      <p:pic>
        <p:nvPicPr>
          <p:cNvPr id="99" name="Google Shape;99;p19" title="IMG_7949.jpg"/>
          <p:cNvPicPr preferRelativeResize="0"/>
          <p:nvPr/>
        </p:nvPicPr>
        <p:blipFill>
          <a:blip r:embed="rId5">
            <a:alphaModFix/>
          </a:blip>
          <a:stretch>
            <a:fillRect/>
          </a:stretch>
        </p:blipFill>
        <p:spPr>
          <a:xfrm>
            <a:off x="3885375" y="2130750"/>
            <a:ext cx="2091325" cy="23966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4C2F4"/>
        </a:solidFill>
      </p:bgPr>
    </p:bg>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highlight>
                  <a:schemeClr val="lt1"/>
                </a:highlight>
              </a:rPr>
              <a:t>VISION - NOT THEIR STRONGEST SENSE!</a:t>
            </a:r>
            <a:endParaRPr b="1">
              <a:highlight>
                <a:schemeClr val="lt1"/>
              </a:highlight>
            </a:endParaRPr>
          </a:p>
        </p:txBody>
      </p:sp>
      <p:sp>
        <p:nvSpPr>
          <p:cNvPr id="105" name="Google Shape;105;p20"/>
          <p:cNvSpPr txBox="1"/>
          <p:nvPr>
            <p:ph idx="1" type="body"/>
          </p:nvPr>
        </p:nvSpPr>
        <p:spPr>
          <a:xfrm>
            <a:off x="311700" y="1122450"/>
            <a:ext cx="8520600" cy="3446400"/>
          </a:xfrm>
          <a:prstGeom prst="rect">
            <a:avLst/>
          </a:prstGeom>
        </p:spPr>
        <p:txBody>
          <a:bodyPr anchorCtr="0" anchor="t" bIns="91425" lIns="91425" spcFirstLastPara="1" rIns="91425" wrap="square" tIns="91425">
            <a:normAutofit fontScale="32500" lnSpcReduction="20000"/>
          </a:bodyPr>
          <a:lstStyle/>
          <a:p>
            <a:pPr indent="0" lvl="0" marL="0" rtl="0" algn="l">
              <a:spcBef>
                <a:spcPts val="0"/>
              </a:spcBef>
              <a:spcAft>
                <a:spcPts val="0"/>
              </a:spcAft>
              <a:buNone/>
            </a:pPr>
            <a:r>
              <a:t/>
            </a:r>
            <a:endParaRPr sz="3017">
              <a:solidFill>
                <a:schemeClr val="dk1"/>
              </a:solidFill>
              <a:highlight>
                <a:schemeClr val="lt1"/>
              </a:highlight>
            </a:endParaRPr>
          </a:p>
          <a:p>
            <a:pPr indent="0" lvl="0" marL="0" rtl="0" algn="l">
              <a:spcBef>
                <a:spcPts val="1200"/>
              </a:spcBef>
              <a:spcAft>
                <a:spcPts val="0"/>
              </a:spcAft>
              <a:buNone/>
            </a:pPr>
            <a:r>
              <a:rPr b="1" lang="en" sz="4132">
                <a:solidFill>
                  <a:schemeClr val="dk1"/>
                </a:solidFill>
                <a:highlight>
                  <a:schemeClr val="lt1"/>
                </a:highlight>
              </a:rPr>
              <a:t>An elephant's vision is not their strongest sense, but it is still a vital tool that helps them navigate their world. While they rely more heavily on their acute sense of smell and hearing, their vision helps them in several key ways:</a:t>
            </a:r>
            <a:endParaRPr b="1" sz="4132">
              <a:solidFill>
                <a:schemeClr val="dk1"/>
              </a:solidFill>
              <a:highlight>
                <a:schemeClr val="lt1"/>
              </a:highlight>
            </a:endParaRPr>
          </a:p>
          <a:p>
            <a:pPr indent="0" lvl="0" marL="0" rtl="0" algn="l">
              <a:spcBef>
                <a:spcPts val="1200"/>
              </a:spcBef>
              <a:spcAft>
                <a:spcPts val="0"/>
              </a:spcAft>
              <a:buNone/>
            </a:pPr>
            <a:r>
              <a:t/>
            </a:r>
            <a:endParaRPr sz="4132">
              <a:solidFill>
                <a:schemeClr val="dk1"/>
              </a:solidFill>
              <a:highlight>
                <a:schemeClr val="lt1"/>
              </a:highlight>
            </a:endParaRPr>
          </a:p>
          <a:p>
            <a:pPr indent="-313882" lvl="0" marL="457200" rtl="0" algn="l">
              <a:spcBef>
                <a:spcPts val="1200"/>
              </a:spcBef>
              <a:spcAft>
                <a:spcPts val="0"/>
              </a:spcAft>
              <a:buClr>
                <a:schemeClr val="dk1"/>
              </a:buClr>
              <a:buSzPct val="100000"/>
              <a:buChar char="●"/>
            </a:pPr>
            <a:r>
              <a:rPr b="1" lang="en" sz="4132">
                <a:solidFill>
                  <a:srgbClr val="FF0000"/>
                </a:solidFill>
                <a:highlight>
                  <a:schemeClr val="lt1"/>
                </a:highlight>
              </a:rPr>
              <a:t>Navigation and Stability</a:t>
            </a:r>
            <a:r>
              <a:rPr lang="en" sz="4132">
                <a:solidFill>
                  <a:srgbClr val="FF0000"/>
                </a:solidFill>
                <a:highlight>
                  <a:schemeClr val="lt1"/>
                </a:highlight>
              </a:rPr>
              <a:t> </a:t>
            </a:r>
            <a:r>
              <a:rPr lang="en" sz="4132">
                <a:solidFill>
                  <a:schemeClr val="dk1"/>
                </a:solidFill>
                <a:highlight>
                  <a:schemeClr val="lt1"/>
                </a:highlight>
              </a:rPr>
              <a:t>- </a:t>
            </a:r>
            <a:r>
              <a:rPr b="1" lang="en" sz="4132">
                <a:solidFill>
                  <a:schemeClr val="dk1"/>
                </a:solidFill>
                <a:highlight>
                  <a:schemeClr val="lt1"/>
                </a:highlight>
              </a:rPr>
              <a:t>They use their sight to judge foot placement</a:t>
            </a:r>
            <a:endParaRPr b="1" sz="4132">
              <a:solidFill>
                <a:schemeClr val="dk1"/>
              </a:solidFill>
              <a:highlight>
                <a:schemeClr val="lt1"/>
              </a:highlight>
            </a:endParaRPr>
          </a:p>
          <a:p>
            <a:pPr indent="-313882" lvl="0" marL="457200" rtl="0" algn="l">
              <a:spcBef>
                <a:spcPts val="0"/>
              </a:spcBef>
              <a:spcAft>
                <a:spcPts val="0"/>
              </a:spcAft>
              <a:buClr>
                <a:schemeClr val="dk1"/>
              </a:buClr>
              <a:buSzPct val="100000"/>
              <a:buChar char="●"/>
            </a:pPr>
            <a:r>
              <a:rPr b="1" lang="en" sz="4132">
                <a:solidFill>
                  <a:srgbClr val="FF0000"/>
                </a:solidFill>
                <a:highlight>
                  <a:schemeClr val="lt1"/>
                </a:highlight>
              </a:rPr>
              <a:t>Detecting Movement</a:t>
            </a:r>
            <a:r>
              <a:rPr lang="en" sz="4132">
                <a:solidFill>
                  <a:srgbClr val="FF0000"/>
                </a:solidFill>
                <a:highlight>
                  <a:schemeClr val="lt1"/>
                </a:highlight>
              </a:rPr>
              <a:t> </a:t>
            </a:r>
            <a:r>
              <a:rPr lang="en" sz="4132">
                <a:solidFill>
                  <a:schemeClr val="dk1"/>
                </a:solidFill>
                <a:highlight>
                  <a:schemeClr val="lt1"/>
                </a:highlight>
              </a:rPr>
              <a:t>- </a:t>
            </a:r>
            <a:r>
              <a:rPr b="1" lang="en" sz="4132">
                <a:solidFill>
                  <a:schemeClr val="dk1"/>
                </a:solidFill>
                <a:highlight>
                  <a:schemeClr val="lt1"/>
                </a:highlight>
              </a:rPr>
              <a:t>With their eyes located on the sides of their head, they have excellent peripheral vision. This allows them to quickly spot predators, other elephants, or potential threats approaching from the sides</a:t>
            </a:r>
            <a:endParaRPr b="1" sz="4132">
              <a:solidFill>
                <a:schemeClr val="dk1"/>
              </a:solidFill>
              <a:highlight>
                <a:schemeClr val="lt1"/>
              </a:highlight>
            </a:endParaRPr>
          </a:p>
          <a:p>
            <a:pPr indent="-313882" lvl="0" marL="457200" rtl="0" algn="l">
              <a:spcBef>
                <a:spcPts val="0"/>
              </a:spcBef>
              <a:spcAft>
                <a:spcPts val="0"/>
              </a:spcAft>
              <a:buClr>
                <a:schemeClr val="dk1"/>
              </a:buClr>
              <a:buSzPct val="100000"/>
              <a:buChar char="●"/>
            </a:pPr>
            <a:r>
              <a:rPr b="1" lang="en" sz="4132">
                <a:solidFill>
                  <a:srgbClr val="FF0000"/>
                </a:solidFill>
                <a:highlight>
                  <a:schemeClr val="lt1"/>
                </a:highlight>
              </a:rPr>
              <a:t>Social Cues -</a:t>
            </a:r>
            <a:r>
              <a:rPr b="1" lang="en" sz="4132">
                <a:solidFill>
                  <a:schemeClr val="dk1"/>
                </a:solidFill>
                <a:highlight>
                  <a:schemeClr val="lt1"/>
                </a:highlight>
              </a:rPr>
              <a:t> Elephants use their vision for close-range communication within the herd. They can recognize individuals, read body language, and understand visual signals from other elephants, such as a raised trunk or flared ears.</a:t>
            </a:r>
            <a:endParaRPr b="1" sz="4132">
              <a:solidFill>
                <a:schemeClr val="dk1"/>
              </a:solidFill>
              <a:highlight>
                <a:schemeClr val="lt1"/>
              </a:highlight>
            </a:endParaRPr>
          </a:p>
          <a:p>
            <a:pPr indent="0" lvl="0" marL="457200" rtl="0" algn="l">
              <a:spcBef>
                <a:spcPts val="400"/>
              </a:spcBef>
              <a:spcAft>
                <a:spcPts val="0"/>
              </a:spcAft>
              <a:buNone/>
            </a:pPr>
            <a:r>
              <a:t/>
            </a:r>
            <a:endParaRPr sz="1600">
              <a:solidFill>
                <a:schemeClr val="dk1"/>
              </a:solidFill>
            </a:endParaRPr>
          </a:p>
          <a:p>
            <a:pPr indent="0" lvl="0" marL="457200" rtl="0" algn="l">
              <a:spcBef>
                <a:spcPts val="1200"/>
              </a:spcBef>
              <a:spcAft>
                <a:spcPts val="120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highlight>
                  <a:schemeClr val="lt2"/>
                </a:highlight>
              </a:rPr>
              <a:t>ELEPHANT ADAPTATIONS</a:t>
            </a:r>
            <a:r>
              <a:rPr lang="en">
                <a:highlight>
                  <a:schemeClr val="lt2"/>
                </a:highlight>
              </a:rPr>
              <a:t> </a:t>
            </a:r>
            <a:endParaRPr>
              <a:highlight>
                <a:schemeClr val="lt2"/>
              </a:highlight>
            </a:endParaRPr>
          </a:p>
        </p:txBody>
      </p:sp>
      <p:sp>
        <p:nvSpPr>
          <p:cNvPr id="111" name="Google Shape;111;p21"/>
          <p:cNvSpPr txBox="1"/>
          <p:nvPr>
            <p:ph idx="1" type="body"/>
          </p:nvPr>
        </p:nvSpPr>
        <p:spPr>
          <a:xfrm>
            <a:off x="32850" y="937425"/>
            <a:ext cx="9078300" cy="4206000"/>
          </a:xfrm>
          <a:prstGeom prst="rect">
            <a:avLst/>
          </a:prstGeom>
        </p:spPr>
        <p:txBody>
          <a:bodyPr anchorCtr="0" anchor="t" bIns="91425" lIns="91425" spcFirstLastPara="1" rIns="91425" wrap="square" tIns="91425">
            <a:normAutofit fontScale="77500" lnSpcReduction="20000"/>
          </a:bodyPr>
          <a:lstStyle/>
          <a:p>
            <a:pPr indent="0" lvl="0" marL="0" rtl="0" algn="l">
              <a:spcBef>
                <a:spcPts val="1200"/>
              </a:spcBef>
              <a:spcAft>
                <a:spcPts val="0"/>
              </a:spcAft>
              <a:buClr>
                <a:schemeClr val="dk1"/>
              </a:buClr>
              <a:buSzPct val="100000"/>
              <a:buFont typeface="Arial"/>
              <a:buNone/>
            </a:pPr>
            <a:r>
              <a:t/>
            </a:r>
            <a:endParaRPr b="1" sz="1100">
              <a:solidFill>
                <a:schemeClr val="dk1"/>
              </a:solidFill>
            </a:endParaRPr>
          </a:p>
          <a:p>
            <a:pPr indent="0" lvl="0" marL="0" rtl="0" algn="l">
              <a:spcBef>
                <a:spcPts val="1200"/>
              </a:spcBef>
              <a:spcAft>
                <a:spcPts val="0"/>
              </a:spcAft>
              <a:buNone/>
            </a:pPr>
            <a:r>
              <a:rPr b="1" lang="en" sz="2345">
                <a:solidFill>
                  <a:srgbClr val="000000"/>
                </a:solidFill>
                <a:highlight>
                  <a:schemeClr val="lt2"/>
                </a:highlight>
              </a:rPr>
              <a:t>BUILT TO SURVIVE:</a:t>
            </a:r>
            <a:endParaRPr b="1" sz="2345">
              <a:solidFill>
                <a:srgbClr val="000000"/>
              </a:solidFill>
              <a:highlight>
                <a:schemeClr val="lt2"/>
              </a:highlight>
            </a:endParaRPr>
          </a:p>
          <a:p>
            <a:pPr indent="0" lvl="0" marL="0" rtl="0" algn="l">
              <a:spcBef>
                <a:spcPts val="1200"/>
              </a:spcBef>
              <a:spcAft>
                <a:spcPts val="0"/>
              </a:spcAft>
              <a:buNone/>
            </a:pPr>
            <a:r>
              <a:t/>
            </a:r>
            <a:endParaRPr b="1" sz="2345">
              <a:solidFill>
                <a:schemeClr val="dk1"/>
              </a:solidFill>
              <a:highlight>
                <a:schemeClr val="lt2"/>
              </a:highlight>
            </a:endParaRPr>
          </a:p>
          <a:p>
            <a:pPr indent="0" lvl="0" marL="0" rtl="0" algn="l">
              <a:spcBef>
                <a:spcPts val="1200"/>
              </a:spcBef>
              <a:spcAft>
                <a:spcPts val="0"/>
              </a:spcAft>
              <a:buNone/>
            </a:pPr>
            <a:r>
              <a:t/>
            </a:r>
            <a:endParaRPr b="1" sz="2345">
              <a:solidFill>
                <a:schemeClr val="dk1"/>
              </a:solidFill>
              <a:highlight>
                <a:schemeClr val="lt2"/>
              </a:highlight>
            </a:endParaRPr>
          </a:p>
          <a:p>
            <a:pPr indent="0" lvl="0" marL="0" rtl="0" algn="l">
              <a:spcBef>
                <a:spcPts val="1200"/>
              </a:spcBef>
              <a:spcAft>
                <a:spcPts val="0"/>
              </a:spcAft>
              <a:buNone/>
            </a:pPr>
            <a:r>
              <a:t/>
            </a:r>
            <a:endParaRPr b="1" sz="2345">
              <a:solidFill>
                <a:schemeClr val="dk1"/>
              </a:solidFill>
              <a:highlight>
                <a:schemeClr val="lt2"/>
              </a:highlight>
            </a:endParaRPr>
          </a:p>
          <a:p>
            <a:pPr indent="-345725" lvl="0" marL="457200" rtl="0" algn="l">
              <a:spcBef>
                <a:spcPts val="1200"/>
              </a:spcBef>
              <a:spcAft>
                <a:spcPts val="0"/>
              </a:spcAft>
              <a:buClr>
                <a:schemeClr val="dk1"/>
              </a:buClr>
              <a:buSzPct val="100000"/>
              <a:buChar char="●"/>
            </a:pPr>
            <a:r>
              <a:rPr b="1" lang="en" sz="2380">
                <a:solidFill>
                  <a:schemeClr val="dk1"/>
                </a:solidFill>
                <a:highlight>
                  <a:schemeClr val="lt2"/>
                </a:highlight>
              </a:rPr>
              <a:t>LARGE SIZE: Deters predators and helps control body temperature</a:t>
            </a:r>
            <a:endParaRPr b="1" sz="2380">
              <a:solidFill>
                <a:schemeClr val="dk1"/>
              </a:solidFill>
              <a:highlight>
                <a:schemeClr val="lt2"/>
              </a:highlight>
            </a:endParaRPr>
          </a:p>
          <a:p>
            <a:pPr indent="-345725" lvl="0" marL="457200" rtl="0" algn="l">
              <a:spcBef>
                <a:spcPts val="0"/>
              </a:spcBef>
              <a:spcAft>
                <a:spcPts val="0"/>
              </a:spcAft>
              <a:buClr>
                <a:schemeClr val="dk1"/>
              </a:buClr>
              <a:buSzPct val="100000"/>
              <a:buChar char="●"/>
            </a:pPr>
            <a:r>
              <a:rPr b="1" lang="en" sz="2380">
                <a:solidFill>
                  <a:schemeClr val="dk1"/>
                </a:solidFill>
                <a:highlight>
                  <a:schemeClr val="lt2"/>
                </a:highlight>
              </a:rPr>
              <a:t>THE TRUNK: A multi-toll for eating, drinking, and communication</a:t>
            </a:r>
            <a:endParaRPr b="1" sz="2380">
              <a:solidFill>
                <a:schemeClr val="dk1"/>
              </a:solidFill>
              <a:highlight>
                <a:schemeClr val="lt2"/>
              </a:highlight>
            </a:endParaRPr>
          </a:p>
          <a:p>
            <a:pPr indent="-345725" lvl="0" marL="457200" rtl="0" algn="l">
              <a:spcBef>
                <a:spcPts val="0"/>
              </a:spcBef>
              <a:spcAft>
                <a:spcPts val="0"/>
              </a:spcAft>
              <a:buClr>
                <a:schemeClr val="dk1"/>
              </a:buClr>
              <a:buSzPct val="100000"/>
              <a:buChar char="●"/>
            </a:pPr>
            <a:r>
              <a:rPr b="1" lang="en" sz="2380">
                <a:solidFill>
                  <a:schemeClr val="dk1"/>
                </a:solidFill>
                <a:highlight>
                  <a:schemeClr val="lt2"/>
                </a:highlight>
              </a:rPr>
              <a:t>LARGE EARS: Used for both hearing and keeping cool</a:t>
            </a:r>
            <a:endParaRPr b="1" sz="2380">
              <a:solidFill>
                <a:schemeClr val="dk1"/>
              </a:solidFill>
              <a:highlight>
                <a:schemeClr val="lt2"/>
              </a:highlight>
            </a:endParaRPr>
          </a:p>
          <a:p>
            <a:pPr indent="-345725" lvl="0" marL="457200" rtl="0" algn="l">
              <a:spcBef>
                <a:spcPts val="0"/>
              </a:spcBef>
              <a:spcAft>
                <a:spcPts val="0"/>
              </a:spcAft>
              <a:buClr>
                <a:schemeClr val="dk1"/>
              </a:buClr>
              <a:buSzPct val="100000"/>
              <a:buChar char="●"/>
            </a:pPr>
            <a:r>
              <a:rPr b="1" lang="en" sz="2380">
                <a:solidFill>
                  <a:schemeClr val="dk1"/>
                </a:solidFill>
                <a:highlight>
                  <a:schemeClr val="lt2"/>
                </a:highlight>
              </a:rPr>
              <a:t>SOCIAL BONDS: Living in a herd for </a:t>
            </a:r>
            <a:r>
              <a:rPr b="1" lang="en" sz="2380">
                <a:solidFill>
                  <a:schemeClr val="dk1"/>
                </a:solidFill>
                <a:highlight>
                  <a:schemeClr val="lt2"/>
                </a:highlight>
              </a:rPr>
              <a:t>safely</a:t>
            </a:r>
            <a:r>
              <a:rPr b="1" lang="en" sz="2380">
                <a:solidFill>
                  <a:schemeClr val="dk1"/>
                </a:solidFill>
                <a:highlight>
                  <a:schemeClr val="lt2"/>
                </a:highlight>
              </a:rPr>
              <a:t> and support.</a:t>
            </a:r>
            <a:endParaRPr b="1" sz="2380">
              <a:solidFill>
                <a:schemeClr val="dk1"/>
              </a:solidFill>
              <a:highlight>
                <a:schemeClr val="lt2"/>
              </a:highlight>
            </a:endParaRPr>
          </a:p>
          <a:p>
            <a:pPr indent="0" lvl="0" marL="457200" rtl="0" algn="l">
              <a:spcBef>
                <a:spcPts val="1200"/>
              </a:spcBef>
              <a:spcAft>
                <a:spcPts val="0"/>
              </a:spcAft>
              <a:buNone/>
            </a:pPr>
            <a:r>
              <a:t/>
            </a:r>
            <a:endParaRPr sz="1100">
              <a:solidFill>
                <a:schemeClr val="dk1"/>
              </a:solidFill>
            </a:endParaRPr>
          </a:p>
          <a:p>
            <a:pPr indent="0" lvl="0" marL="914400" rtl="0" algn="l">
              <a:spcBef>
                <a:spcPts val="1200"/>
              </a:spcBef>
              <a:spcAft>
                <a:spcPts val="0"/>
              </a:spcAft>
              <a:buNone/>
            </a:pPr>
            <a:r>
              <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